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9906000" cy="6858000" type="A4"/>
  <p:notesSz cx="6794500" cy="9906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ndeling uten navn" id="{65ACE41C-FF4B-4206-9D55-A491589F3A75}">
          <p14:sldIdLst>
            <p14:sldId id="256"/>
            <p14:sldId id="257"/>
          </p14:sldIdLst>
        </p14:section>
      </p14:sectionLst>
    </p:ex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 roundtripDataSignature="AMtx7mie45RpEFv9xiaFwY/hbLp2R2Rm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444385-0DCD-4A8F-BB13-186B9835C060}">
  <a:tblStyle styleId="{CA444385-0DCD-4A8F-BB13-186B9835C06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14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11" Type="http://customschemas.google.com/relationships/presentationmetadata" Target="metadata"/><Relationship Id="rId15" Type="http://schemas.openxmlformats.org/officeDocument/2006/relationships/tableStyles" Target="tableStyles.xml"/><Relationship Id="rId4" Type="http://schemas.openxmlformats.org/officeDocument/2006/relationships/notesMaster" Target="notesMasters/notesMaster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44283" cy="497020"/>
          </a:xfrm>
          <a:prstGeom prst="rect">
            <a:avLst/>
          </a:prstGeom>
          <a:noFill/>
          <a:ln>
            <a:noFill/>
          </a:ln>
        </p:spPr>
        <p:txBody>
          <a:bodyPr spcFirstLastPara="1" wrap="square" lIns="95411" tIns="47693" rIns="95411" bIns="47693"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645" y="0"/>
            <a:ext cx="2944283" cy="497020"/>
          </a:xfrm>
          <a:prstGeom prst="rect">
            <a:avLst/>
          </a:prstGeom>
          <a:noFill/>
          <a:ln>
            <a:noFill/>
          </a:ln>
        </p:spPr>
        <p:txBody>
          <a:bodyPr spcFirstLastPara="1" wrap="square" lIns="95411" tIns="47693" rIns="95411" bIns="47693"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82663" y="1238250"/>
            <a:ext cx="4829175"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67263"/>
            <a:ext cx="5435600" cy="3900487"/>
          </a:xfrm>
          <a:prstGeom prst="rect">
            <a:avLst/>
          </a:prstGeom>
          <a:noFill/>
          <a:ln>
            <a:noFill/>
          </a:ln>
        </p:spPr>
        <p:txBody>
          <a:bodyPr spcFirstLastPara="1" wrap="square" lIns="95411" tIns="47693" rIns="95411" bIns="47693"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408982"/>
            <a:ext cx="2944283" cy="497020"/>
          </a:xfrm>
          <a:prstGeom prst="rect">
            <a:avLst/>
          </a:prstGeom>
          <a:noFill/>
          <a:ln>
            <a:noFill/>
          </a:ln>
        </p:spPr>
        <p:txBody>
          <a:bodyPr spcFirstLastPara="1" wrap="square" lIns="95411" tIns="47693" rIns="95411" bIns="47693"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645" y="9408982"/>
            <a:ext cx="2944283" cy="497020"/>
          </a:xfrm>
          <a:prstGeom prst="rect">
            <a:avLst/>
          </a:prstGeom>
          <a:noFill/>
          <a:ln>
            <a:noFill/>
          </a:ln>
        </p:spPr>
        <p:txBody>
          <a:bodyPr spcFirstLastPara="1" wrap="square" lIns="95411" tIns="47693" rIns="95411" bIns="47693" anchor="b" anchorCtr="0">
            <a:noAutofit/>
          </a:bodyPr>
          <a:lstStyle/>
          <a:p>
            <a:pPr algn="r"/>
            <a:fld id="{00000000-1234-1234-1234-123412341234}" type="slidenum">
              <a:rPr lang="no-NO" sz="1200" smtClean="0">
                <a:solidFill>
                  <a:schemeClr val="dk1"/>
                </a:solidFill>
                <a:latin typeface="Calibri"/>
                <a:ea typeface="Calibri"/>
                <a:cs typeface="Calibri"/>
                <a:sym typeface="Calibri"/>
              </a:rPr>
              <a:pPr algn="r"/>
              <a:t>‹#›</a:t>
            </a:fld>
            <a:endParaRPr lang="no-NO"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450" y="4705350"/>
            <a:ext cx="5435600" cy="4457700"/>
          </a:xfrm>
          <a:prstGeom prst="rect">
            <a:avLst/>
          </a:prstGeom>
          <a:noFill/>
          <a:ln>
            <a:noFill/>
          </a:ln>
        </p:spPr>
        <p:txBody>
          <a:bodyPr spcFirstLastPara="1" wrap="square" lIns="95411" tIns="95411" rIns="95411" bIns="95411" anchor="t" anchorCtr="0">
            <a:noAutofit/>
          </a:bodyPr>
          <a:lstStyle/>
          <a:p>
            <a:pPr marL="0" indent="0">
              <a:buClr>
                <a:schemeClr val="dk1"/>
              </a:buClr>
              <a:buSzPts val="1100"/>
            </a:pPr>
            <a:endParaRPr/>
          </a:p>
        </p:txBody>
      </p:sp>
      <p:sp>
        <p:nvSpPr>
          <p:cNvPr id="86" name="Google Shape;86;p1:notes"/>
          <p:cNvSpPr>
            <a:spLocks noGrp="1" noRot="1" noChangeAspect="1"/>
          </p:cNvSpPr>
          <p:nvPr>
            <p:ph type="sldImg" idx="2"/>
          </p:nvPr>
        </p:nvSpPr>
        <p:spPr>
          <a:xfrm>
            <a:off x="714375" y="742950"/>
            <a:ext cx="536575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79450" y="4705350"/>
            <a:ext cx="5435600" cy="4457700"/>
          </a:xfrm>
          <a:prstGeom prst="rect">
            <a:avLst/>
          </a:prstGeom>
          <a:noFill/>
          <a:ln>
            <a:noFill/>
          </a:ln>
        </p:spPr>
        <p:txBody>
          <a:bodyPr spcFirstLastPara="1" wrap="square" lIns="95411" tIns="95411" rIns="95411" bIns="95411" anchor="t" anchorCtr="0">
            <a:noAutofit/>
          </a:bodyPr>
          <a:lstStyle/>
          <a:p>
            <a:pPr marL="0" indent="0">
              <a:buClr>
                <a:schemeClr val="dk1"/>
              </a:buClr>
              <a:buSzPts val="1100"/>
            </a:pPr>
            <a:endParaRPr/>
          </a:p>
        </p:txBody>
      </p:sp>
      <p:sp>
        <p:nvSpPr>
          <p:cNvPr id="102" name="Google Shape;102;p2:notes"/>
          <p:cNvSpPr>
            <a:spLocks noGrp="1" noRot="1" noChangeAspect="1"/>
          </p:cNvSpPr>
          <p:nvPr>
            <p:ph type="sldImg" idx="2"/>
          </p:nvPr>
        </p:nvSpPr>
        <p:spPr>
          <a:xfrm>
            <a:off x="714375" y="742950"/>
            <a:ext cx="536575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2777332" y="-270668"/>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5251054" y="2203054"/>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917179" y="128984"/>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21"/>
        <p:cNvGrpSpPr/>
        <p:nvPr/>
      </p:nvGrpSpPr>
      <p:grpSpPr>
        <a:xfrm>
          <a:off x="0" y="0"/>
          <a:ext cx="0" cy="0"/>
          <a:chOff x="0" y="0"/>
          <a:chExt cx="0" cy="0"/>
        </a:xfrm>
      </p:grpSpPr>
      <p:sp>
        <p:nvSpPr>
          <p:cNvPr id="22" name="Google Shape;22;p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9"/>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9"/>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9"/>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1"/>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a:spLocks noGrp="1"/>
          </p:cNvSpPr>
          <p:nvPr>
            <p:ph type="pic" idx="2"/>
          </p:nvPr>
        </p:nvSpPr>
        <p:spPr>
          <a:xfrm>
            <a:off x="4211340" y="987427"/>
            <a:ext cx="5014913" cy="4873625"/>
          </a:xfrm>
          <a:prstGeom prst="rect">
            <a:avLst/>
          </a:prstGeom>
          <a:noFill/>
          <a:ln>
            <a:noFill/>
          </a:ln>
        </p:spPr>
      </p:sp>
      <p:sp>
        <p:nvSpPr>
          <p:cNvPr id="68" name="Google Shape;68;p12"/>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fauhordvikskole@gmail.com"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
          <p:cNvGrpSpPr/>
          <p:nvPr/>
        </p:nvGrpSpPr>
        <p:grpSpPr>
          <a:xfrm>
            <a:off x="209550" y="123825"/>
            <a:ext cx="9486900" cy="310754"/>
            <a:chOff x="209550" y="123825"/>
            <a:chExt cx="9486900" cy="310754"/>
          </a:xfrm>
        </p:grpSpPr>
        <p:sp>
          <p:nvSpPr>
            <p:cNvPr id="89" name="Google Shape;89;p1"/>
            <p:cNvSpPr txBox="1"/>
            <p:nvPr/>
          </p:nvSpPr>
          <p:spPr>
            <a:xfrm>
              <a:off x="209550" y="123825"/>
              <a:ext cx="1371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0" i="0" u="none" strike="noStrike" cap="none">
                  <a:solidFill>
                    <a:schemeClr val="dk1"/>
                  </a:solidFill>
                  <a:latin typeface="Calibri"/>
                  <a:ea typeface="Calibri"/>
                  <a:cs typeface="Calibri"/>
                  <a:sym typeface="Calibri"/>
                </a:rPr>
                <a:t>Hordvik skole</a:t>
              </a:r>
              <a:endParaRPr sz="1400" b="0" i="0" u="none" strike="noStrike" cap="none">
                <a:solidFill>
                  <a:srgbClr val="000000"/>
                </a:solidFill>
                <a:latin typeface="Arial"/>
                <a:ea typeface="Arial"/>
                <a:cs typeface="Arial"/>
                <a:sym typeface="Arial"/>
              </a:endParaRPr>
            </a:p>
          </p:txBody>
        </p:sp>
        <p:sp>
          <p:nvSpPr>
            <p:cNvPr id="90" name="Google Shape;90;p1"/>
            <p:cNvSpPr txBox="1"/>
            <p:nvPr/>
          </p:nvSpPr>
          <p:spPr>
            <a:xfrm>
              <a:off x="7934325" y="126802"/>
              <a:ext cx="17621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0" i="0" u="none" strike="noStrike" cap="none">
                  <a:solidFill>
                    <a:schemeClr val="dk1"/>
                  </a:solidFill>
                  <a:latin typeface="Calibri"/>
                  <a:ea typeface="Calibri"/>
                  <a:cs typeface="Calibri"/>
                  <a:sym typeface="Calibri"/>
                </a:rPr>
                <a:t>Aktiv læring i samspill</a:t>
              </a:r>
              <a:endParaRPr sz="1400" b="0" i="0" u="none" strike="noStrike" cap="none">
                <a:solidFill>
                  <a:srgbClr val="000000"/>
                </a:solidFill>
                <a:latin typeface="Arial"/>
                <a:ea typeface="Arial"/>
                <a:cs typeface="Arial"/>
                <a:sym typeface="Arial"/>
              </a:endParaRPr>
            </a:p>
          </p:txBody>
        </p:sp>
      </p:grpSp>
      <p:sp>
        <p:nvSpPr>
          <p:cNvPr id="91" name="Google Shape;91;p1"/>
          <p:cNvSpPr/>
          <p:nvPr/>
        </p:nvSpPr>
        <p:spPr>
          <a:xfrm>
            <a:off x="95250" y="523875"/>
            <a:ext cx="9715500" cy="1162050"/>
          </a:xfrm>
          <a:prstGeom prst="roundRect">
            <a:avLst>
              <a:gd name="adj" fmla="val 16667"/>
            </a:avLst>
          </a:prstGeom>
          <a:solidFill>
            <a:schemeClr val="accent5">
              <a:lumMod val="60000"/>
              <a:lumOff val="40000"/>
            </a:schemeClr>
          </a:solidFill>
          <a:ln w="9525"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no-NO" sz="4000" b="0" i="0" u="none" strike="noStrike" cap="none" dirty="0">
                <a:solidFill>
                  <a:schemeClr val="dk1"/>
                </a:solidFill>
                <a:latin typeface="Arial"/>
                <a:ea typeface="Arial"/>
                <a:cs typeface="Arial"/>
                <a:sym typeface="Arial"/>
              </a:rPr>
              <a:t>UKEPLAN FOR 2.TRINN</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no-NO" sz="2400" b="0" i="0" u="none" strike="noStrike" cap="none" dirty="0">
                <a:solidFill>
                  <a:schemeClr val="dk1"/>
                </a:solidFill>
                <a:latin typeface="Arial"/>
                <a:ea typeface="Arial"/>
                <a:cs typeface="Arial"/>
                <a:sym typeface="Arial"/>
              </a:rPr>
              <a:t>Uke </a:t>
            </a:r>
            <a:r>
              <a:rPr lang="nb-NO" sz="2400" b="0" i="0" u="none" strike="noStrike" cap="none" dirty="0">
                <a:solidFill>
                  <a:schemeClr val="dk1"/>
                </a:solidFill>
                <a:latin typeface="Arial"/>
                <a:ea typeface="Arial"/>
                <a:cs typeface="Arial"/>
                <a:sym typeface="Arial"/>
              </a:rPr>
              <a:t>10</a:t>
            </a:r>
            <a:endParaRPr sz="1400" b="0" i="0" u="none" strike="noStrike" cap="none" dirty="0">
              <a:solidFill>
                <a:schemeClr val="dk1"/>
              </a:solidFill>
              <a:latin typeface="Arial"/>
              <a:ea typeface="Arial"/>
              <a:cs typeface="Arial"/>
              <a:sym typeface="Arial"/>
            </a:endParaRPr>
          </a:p>
        </p:txBody>
      </p:sp>
      <p:graphicFrame>
        <p:nvGraphicFramePr>
          <p:cNvPr id="92" name="Google Shape;92;p1"/>
          <p:cNvGraphicFramePr/>
          <p:nvPr>
            <p:extLst>
              <p:ext uri="{D42A27DB-BD31-4B8C-83A1-F6EECF244321}">
                <p14:modId xmlns:p14="http://schemas.microsoft.com/office/powerpoint/2010/main" val="62023177"/>
              </p:ext>
            </p:extLst>
          </p:nvPr>
        </p:nvGraphicFramePr>
        <p:xfrm>
          <a:off x="95250" y="5068176"/>
          <a:ext cx="9715500" cy="1675025"/>
        </p:xfrm>
        <a:graphic>
          <a:graphicData uri="http://schemas.openxmlformats.org/drawingml/2006/table">
            <a:tbl>
              <a:tblPr>
                <a:noFill/>
                <a:tableStyleId>{CA444385-0DCD-4A8F-BB13-186B9835C060}</a:tableStyleId>
              </a:tblPr>
              <a:tblGrid>
                <a:gridCol w="1619250">
                  <a:extLst>
                    <a:ext uri="{9D8B030D-6E8A-4147-A177-3AD203B41FA5}">
                      <a16:colId xmlns:a16="http://schemas.microsoft.com/office/drawing/2014/main" val="20000"/>
                    </a:ext>
                  </a:extLst>
                </a:gridCol>
                <a:gridCol w="8096250">
                  <a:extLst>
                    <a:ext uri="{9D8B030D-6E8A-4147-A177-3AD203B41FA5}">
                      <a16:colId xmlns:a16="http://schemas.microsoft.com/office/drawing/2014/main" val="20001"/>
                    </a:ext>
                  </a:extLst>
                </a:gridCol>
              </a:tblGrid>
              <a:tr h="266075">
                <a:tc>
                  <a:txBody>
                    <a:bodyPr/>
                    <a:lstStyle/>
                    <a:p>
                      <a:pPr marL="0" marR="0" lvl="0" indent="0" algn="ctr" rtl="0">
                        <a:lnSpc>
                          <a:spcPct val="100000"/>
                        </a:lnSpc>
                        <a:spcBef>
                          <a:spcPts val="0"/>
                        </a:spcBef>
                        <a:spcAft>
                          <a:spcPts val="0"/>
                        </a:spcAft>
                        <a:buClr>
                          <a:srgbClr val="000000"/>
                        </a:buClr>
                        <a:buSzPts val="1600"/>
                        <a:buFont typeface="Arial"/>
                        <a:buNone/>
                      </a:pPr>
                      <a:r>
                        <a:rPr lang="no-NO" sz="1500" u="none" strike="noStrike" cap="none" dirty="0">
                          <a:latin typeface="Arial"/>
                          <a:ea typeface="Arial"/>
                          <a:cs typeface="Arial"/>
                          <a:sym typeface="Arial"/>
                        </a:rPr>
                        <a:t>Ukelekse</a:t>
                      </a:r>
                      <a:endParaRPr sz="1300" u="none" strike="noStrike" cap="none"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5">
                        <a:lumMod val="60000"/>
                        <a:lumOff val="40000"/>
                      </a:scheme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nb-NO" sz="1500" u="none" strike="noStrike" cap="none" dirty="0">
                          <a:latin typeface="Arial"/>
                          <a:ea typeface="Arial"/>
                          <a:cs typeface="Arial"/>
                          <a:sym typeface="Arial"/>
                        </a:rPr>
                        <a:t>8</a:t>
                      </a:r>
                      <a:endParaRPr sz="1500" u="none" strike="noStrike" cap="none" dirty="0">
                        <a:latin typeface="Arial"/>
                        <a:ea typeface="Arial"/>
                        <a:cs typeface="Arial"/>
                        <a:sym typeface="Arial"/>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5">
                        <a:lumMod val="60000"/>
                        <a:lumOff val="40000"/>
                      </a:schemeClr>
                    </a:solidFill>
                  </a:tcPr>
                </a:tc>
                <a:extLst>
                  <a:ext uri="{0D108BD9-81ED-4DB2-BD59-A6C34878D82A}">
                    <a16:rowId xmlns:a16="http://schemas.microsoft.com/office/drawing/2014/main" val="10000"/>
                  </a:ext>
                </a:extLst>
              </a:tr>
              <a:tr h="135497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nb-NO" sz="1200" u="none" strike="noStrike" cap="none" dirty="0"/>
                        <a:t>Logg inn på Askiraski.no med det nye passordet. Jobb minimum 10 min hver dag. Du kan selv bestemme hva du vil jobbe med, men det er viktig at det ikke er for lett eller for vanskelig.  </a:t>
                      </a: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93" name="Google Shape;93;p1"/>
          <p:cNvPicPr preferRelativeResize="0"/>
          <p:nvPr/>
        </p:nvPicPr>
        <p:blipFill rotWithShape="1">
          <a:blip r:embed="rId3">
            <a:alphaModFix/>
          </a:blip>
          <a:srcRect/>
          <a:stretch/>
        </p:blipFill>
        <p:spPr>
          <a:xfrm>
            <a:off x="8354166" y="683869"/>
            <a:ext cx="1342284" cy="842062"/>
          </a:xfrm>
          <a:prstGeom prst="roundRect">
            <a:avLst>
              <a:gd name="adj" fmla="val 16667"/>
            </a:avLst>
          </a:prstGeom>
          <a:noFill/>
          <a:ln>
            <a:noFill/>
          </a:ln>
          <a:effectLst>
            <a:outerShdw blurRad="76200" dist="38100" dir="7800000" algn="tl" rotWithShape="0">
              <a:srgbClr val="000000">
                <a:alpha val="40000"/>
              </a:srgbClr>
            </a:outerShdw>
          </a:effectLst>
        </p:spPr>
      </p:pic>
      <p:graphicFrame>
        <p:nvGraphicFramePr>
          <p:cNvPr id="95" name="Google Shape;95;p1"/>
          <p:cNvGraphicFramePr/>
          <p:nvPr>
            <p:extLst>
              <p:ext uri="{D42A27DB-BD31-4B8C-83A1-F6EECF244321}">
                <p14:modId xmlns:p14="http://schemas.microsoft.com/office/powerpoint/2010/main" val="2544739969"/>
              </p:ext>
            </p:extLst>
          </p:nvPr>
        </p:nvGraphicFramePr>
        <p:xfrm>
          <a:off x="372225" y="1867350"/>
          <a:ext cx="9219246" cy="3024652"/>
        </p:xfrm>
        <a:graphic>
          <a:graphicData uri="http://schemas.openxmlformats.org/drawingml/2006/table">
            <a:tbl>
              <a:tblPr>
                <a:noFill/>
                <a:tableStyleId>{CA444385-0DCD-4A8F-BB13-186B9835C060}</a:tableStyleId>
              </a:tblPr>
              <a:tblGrid>
                <a:gridCol w="1536541">
                  <a:extLst>
                    <a:ext uri="{9D8B030D-6E8A-4147-A177-3AD203B41FA5}">
                      <a16:colId xmlns:a16="http://schemas.microsoft.com/office/drawing/2014/main" val="20000"/>
                    </a:ext>
                  </a:extLst>
                </a:gridCol>
                <a:gridCol w="1536541">
                  <a:extLst>
                    <a:ext uri="{9D8B030D-6E8A-4147-A177-3AD203B41FA5}">
                      <a16:colId xmlns:a16="http://schemas.microsoft.com/office/drawing/2014/main" val="20001"/>
                    </a:ext>
                  </a:extLst>
                </a:gridCol>
                <a:gridCol w="1536541">
                  <a:extLst>
                    <a:ext uri="{9D8B030D-6E8A-4147-A177-3AD203B41FA5}">
                      <a16:colId xmlns:a16="http://schemas.microsoft.com/office/drawing/2014/main" val="20002"/>
                    </a:ext>
                  </a:extLst>
                </a:gridCol>
                <a:gridCol w="1536541">
                  <a:extLst>
                    <a:ext uri="{9D8B030D-6E8A-4147-A177-3AD203B41FA5}">
                      <a16:colId xmlns:a16="http://schemas.microsoft.com/office/drawing/2014/main" val="20003"/>
                    </a:ext>
                  </a:extLst>
                </a:gridCol>
                <a:gridCol w="1536541">
                  <a:extLst>
                    <a:ext uri="{9D8B030D-6E8A-4147-A177-3AD203B41FA5}">
                      <a16:colId xmlns:a16="http://schemas.microsoft.com/office/drawing/2014/main" val="20004"/>
                    </a:ext>
                  </a:extLst>
                </a:gridCol>
                <a:gridCol w="1536541">
                  <a:extLst>
                    <a:ext uri="{9D8B030D-6E8A-4147-A177-3AD203B41FA5}">
                      <a16:colId xmlns:a16="http://schemas.microsoft.com/office/drawing/2014/main" val="20005"/>
                    </a:ext>
                  </a:extLst>
                </a:gridCol>
              </a:tblGrid>
              <a:tr h="431826">
                <a:tc>
                  <a:txBody>
                    <a:bodyPr/>
                    <a:lstStyle/>
                    <a:p>
                      <a:pPr marL="0" lvl="0" indent="0" algn="ctr" rtl="0">
                        <a:lnSpc>
                          <a:spcPct val="115000"/>
                        </a:lnSpc>
                        <a:spcBef>
                          <a:spcPts val="0"/>
                        </a:spcBef>
                        <a:spcAft>
                          <a:spcPts val="0"/>
                        </a:spcAft>
                        <a:buNone/>
                      </a:pPr>
                      <a:r>
                        <a:rPr lang="no-NO" sz="1500" dirty="0">
                          <a:latin typeface="Calibri"/>
                          <a:ea typeface="Calibri"/>
                          <a:cs typeface="Calibri"/>
                          <a:sym typeface="Calibri"/>
                        </a:rPr>
                        <a:t>PÅ SKOLEN</a:t>
                      </a:r>
                      <a:endParaRPr sz="15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2">
                        <a:lumMod val="40000"/>
                        <a:lumOff val="60000"/>
                      </a:schemeClr>
                    </a:solidFill>
                  </a:tcPr>
                </a:tc>
                <a:tc>
                  <a:txBody>
                    <a:bodyPr/>
                    <a:lstStyle/>
                    <a:p>
                      <a:pPr marL="0" lvl="0" indent="0" algn="ctr" rtl="0">
                        <a:lnSpc>
                          <a:spcPct val="115000"/>
                        </a:lnSpc>
                        <a:spcBef>
                          <a:spcPts val="0"/>
                        </a:spcBef>
                        <a:spcAft>
                          <a:spcPts val="0"/>
                        </a:spcAft>
                        <a:buNone/>
                      </a:pPr>
                      <a:r>
                        <a:rPr lang="no-NO" sz="1500" dirty="0">
                          <a:latin typeface="Calibri"/>
                          <a:ea typeface="Calibri"/>
                          <a:cs typeface="Calibri"/>
                          <a:sym typeface="Calibri"/>
                        </a:rPr>
                        <a:t>MANDAG</a:t>
                      </a:r>
                      <a:endParaRPr sz="15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2">
                        <a:lumMod val="40000"/>
                        <a:lumOff val="60000"/>
                      </a:schemeClr>
                    </a:solidFill>
                  </a:tcPr>
                </a:tc>
                <a:tc>
                  <a:txBody>
                    <a:bodyPr/>
                    <a:lstStyle/>
                    <a:p>
                      <a:pPr marL="0" lvl="0" indent="0" algn="ctr" rtl="0">
                        <a:lnSpc>
                          <a:spcPct val="115000"/>
                        </a:lnSpc>
                        <a:spcBef>
                          <a:spcPts val="0"/>
                        </a:spcBef>
                        <a:spcAft>
                          <a:spcPts val="0"/>
                        </a:spcAft>
                        <a:buNone/>
                      </a:pPr>
                      <a:r>
                        <a:rPr lang="no-NO" sz="1500" dirty="0">
                          <a:latin typeface="Calibri"/>
                          <a:ea typeface="Calibri"/>
                          <a:cs typeface="Calibri"/>
                          <a:sym typeface="Calibri"/>
                        </a:rPr>
                        <a:t>TIRSDAG</a:t>
                      </a:r>
                      <a:endParaRPr sz="15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2">
                        <a:lumMod val="40000"/>
                        <a:lumOff val="60000"/>
                      </a:schemeClr>
                    </a:solidFill>
                  </a:tcPr>
                </a:tc>
                <a:tc>
                  <a:txBody>
                    <a:bodyPr/>
                    <a:lstStyle/>
                    <a:p>
                      <a:pPr marL="0" lvl="0" indent="0" algn="ctr" rtl="0">
                        <a:lnSpc>
                          <a:spcPct val="115000"/>
                        </a:lnSpc>
                        <a:spcBef>
                          <a:spcPts val="0"/>
                        </a:spcBef>
                        <a:spcAft>
                          <a:spcPts val="0"/>
                        </a:spcAft>
                        <a:buNone/>
                      </a:pPr>
                      <a:r>
                        <a:rPr lang="no-NO" sz="1500" dirty="0">
                          <a:latin typeface="Calibri"/>
                          <a:ea typeface="Calibri"/>
                          <a:cs typeface="Calibri"/>
                          <a:sym typeface="Calibri"/>
                        </a:rPr>
                        <a:t>ONSDAG</a:t>
                      </a:r>
                      <a:endParaRPr sz="15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2">
                        <a:lumMod val="40000"/>
                        <a:lumOff val="60000"/>
                      </a:schemeClr>
                    </a:solidFill>
                  </a:tcPr>
                </a:tc>
                <a:tc>
                  <a:txBody>
                    <a:bodyPr/>
                    <a:lstStyle/>
                    <a:p>
                      <a:pPr marL="0" lvl="0" indent="0" algn="ctr" rtl="0">
                        <a:lnSpc>
                          <a:spcPct val="115000"/>
                        </a:lnSpc>
                        <a:spcBef>
                          <a:spcPts val="0"/>
                        </a:spcBef>
                        <a:spcAft>
                          <a:spcPts val="0"/>
                        </a:spcAft>
                        <a:buNone/>
                      </a:pPr>
                      <a:r>
                        <a:rPr lang="no-NO" sz="1500" dirty="0">
                          <a:latin typeface="Calibri"/>
                          <a:ea typeface="Calibri"/>
                          <a:cs typeface="Calibri"/>
                          <a:sym typeface="Calibri"/>
                        </a:rPr>
                        <a:t>TORSDAG</a:t>
                      </a:r>
                      <a:endParaRPr sz="15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2">
                        <a:lumMod val="40000"/>
                        <a:lumOff val="60000"/>
                      </a:schemeClr>
                    </a:solidFill>
                  </a:tcPr>
                </a:tc>
                <a:tc>
                  <a:txBody>
                    <a:bodyPr/>
                    <a:lstStyle/>
                    <a:p>
                      <a:pPr marL="0" lvl="0" indent="0" algn="ctr" rtl="0">
                        <a:lnSpc>
                          <a:spcPct val="115000"/>
                        </a:lnSpc>
                        <a:spcBef>
                          <a:spcPts val="0"/>
                        </a:spcBef>
                        <a:spcAft>
                          <a:spcPts val="0"/>
                        </a:spcAft>
                        <a:buNone/>
                      </a:pPr>
                      <a:r>
                        <a:rPr lang="no-NO" sz="1500" dirty="0">
                          <a:latin typeface="Calibri"/>
                          <a:ea typeface="Calibri"/>
                          <a:cs typeface="Calibri"/>
                          <a:sym typeface="Calibri"/>
                        </a:rPr>
                        <a:t>FREDAG</a:t>
                      </a:r>
                      <a:endParaRPr sz="1500"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2">
                        <a:lumMod val="40000"/>
                        <a:lumOff val="60000"/>
                      </a:schemeClr>
                    </a:solidFill>
                  </a:tcPr>
                </a:tc>
                <a:extLst>
                  <a:ext uri="{0D108BD9-81ED-4DB2-BD59-A6C34878D82A}">
                    <a16:rowId xmlns:a16="http://schemas.microsoft.com/office/drawing/2014/main" val="10000"/>
                  </a:ext>
                </a:extLst>
              </a:tr>
              <a:tr h="2018410">
                <a:tc>
                  <a:txBody>
                    <a:bodyPr/>
                    <a:lstStyle/>
                    <a:p>
                      <a:pPr marL="0" lvl="0" indent="0" algn="l" rtl="0">
                        <a:lnSpc>
                          <a:spcPct val="115000"/>
                        </a:lnSpc>
                        <a:spcBef>
                          <a:spcPts val="0"/>
                        </a:spcBef>
                        <a:spcAft>
                          <a:spcPts val="0"/>
                        </a:spcAft>
                        <a:buNone/>
                      </a:pPr>
                      <a:r>
                        <a:rPr lang="no-NO" dirty="0">
                          <a:latin typeface="Calibri"/>
                          <a:ea typeface="Calibri"/>
                          <a:cs typeface="Calibri"/>
                          <a:sym typeface="Calibri"/>
                        </a:rPr>
                        <a:t>Tema: </a:t>
                      </a:r>
                      <a:r>
                        <a:rPr lang="nb-NO" dirty="0" err="1">
                          <a:latin typeface="Calibri"/>
                          <a:ea typeface="Calibri"/>
                          <a:cs typeface="Calibri"/>
                          <a:sym typeface="Calibri"/>
                        </a:rPr>
                        <a:t>Aro</a:t>
                      </a:r>
                      <a:r>
                        <a:rPr lang="nb-NO" dirty="0">
                          <a:latin typeface="Calibri"/>
                          <a:ea typeface="Calibri"/>
                          <a:cs typeface="Calibri"/>
                          <a:sym typeface="Calibri"/>
                        </a:rPr>
                        <a:t> og Titanic</a:t>
                      </a:r>
                    </a:p>
                    <a:p>
                      <a:pPr marL="0" lvl="0" indent="0" algn="l" rtl="0">
                        <a:lnSpc>
                          <a:spcPct val="115000"/>
                        </a:lnSpc>
                        <a:spcBef>
                          <a:spcPts val="0"/>
                        </a:spcBef>
                        <a:spcAft>
                          <a:spcPts val="0"/>
                        </a:spcAft>
                        <a:buNone/>
                      </a:pPr>
                      <a:endParaRPr dirty="0">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nb-NO" b="1" dirty="0">
                          <a:latin typeface="Calibri"/>
                          <a:ea typeface="Calibri"/>
                          <a:cs typeface="Calibri"/>
                          <a:sym typeface="Calibri"/>
                        </a:rPr>
                        <a:t>Skriving </a:t>
                      </a:r>
                    </a:p>
                    <a:p>
                      <a:pPr marL="0" lvl="0" indent="0" algn="l" rtl="0">
                        <a:lnSpc>
                          <a:spcPct val="115000"/>
                        </a:lnSpc>
                        <a:spcBef>
                          <a:spcPts val="0"/>
                        </a:spcBef>
                        <a:spcAft>
                          <a:spcPts val="0"/>
                        </a:spcAft>
                        <a:buNone/>
                      </a:pPr>
                      <a:r>
                        <a:rPr lang="nb-NO" b="1" dirty="0">
                          <a:latin typeface="Calibri"/>
                          <a:ea typeface="Calibri"/>
                          <a:cs typeface="Calibri"/>
                          <a:sym typeface="Calibri"/>
                        </a:rPr>
                        <a:t>Matte</a:t>
                      </a:r>
                    </a:p>
                    <a:p>
                      <a:pPr marL="0" lvl="0" indent="0" algn="l" rtl="0">
                        <a:lnSpc>
                          <a:spcPct val="115000"/>
                        </a:lnSpc>
                        <a:spcBef>
                          <a:spcPts val="0"/>
                        </a:spcBef>
                        <a:spcAft>
                          <a:spcPts val="0"/>
                        </a:spcAft>
                        <a:buNone/>
                      </a:pPr>
                      <a:r>
                        <a:rPr lang="nb-NO" b="1" dirty="0">
                          <a:latin typeface="Calibri"/>
                          <a:ea typeface="Calibri"/>
                          <a:cs typeface="Calibri"/>
                          <a:sym typeface="Calibri"/>
                        </a:rPr>
                        <a:t>Lek</a:t>
                      </a:r>
                    </a:p>
                    <a:p>
                      <a:pPr marL="0" lvl="0" indent="0" algn="l" rtl="0">
                        <a:lnSpc>
                          <a:spcPct val="115000"/>
                        </a:lnSpc>
                        <a:spcBef>
                          <a:spcPts val="0"/>
                        </a:spcBef>
                        <a:spcAft>
                          <a:spcPts val="0"/>
                        </a:spcAft>
                        <a:buNone/>
                      </a:pPr>
                      <a:r>
                        <a:rPr lang="nb-NO" b="1" dirty="0">
                          <a:latin typeface="Calibri"/>
                          <a:ea typeface="Calibri"/>
                          <a:cs typeface="Calibri"/>
                          <a:sym typeface="Calibri"/>
                        </a:rPr>
                        <a:t>  </a:t>
                      </a:r>
                      <a:endParaRPr b="1" dirty="0">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nb-NO" b="1" dirty="0">
                          <a:latin typeface="Calibri"/>
                          <a:ea typeface="Calibri"/>
                          <a:cs typeface="Calibri"/>
                          <a:sym typeface="Calibri"/>
                        </a:rPr>
                        <a:t>Stasjoner</a:t>
                      </a:r>
                    </a:p>
                    <a:p>
                      <a:pPr marL="0" lvl="0" indent="0" algn="l" rtl="0">
                        <a:lnSpc>
                          <a:spcPct val="115000"/>
                        </a:lnSpc>
                        <a:spcBef>
                          <a:spcPts val="0"/>
                        </a:spcBef>
                        <a:spcAft>
                          <a:spcPts val="0"/>
                        </a:spcAft>
                        <a:buNone/>
                      </a:pPr>
                      <a:r>
                        <a:rPr lang="nb-NO" b="1" dirty="0">
                          <a:latin typeface="Calibri"/>
                          <a:ea typeface="Calibri"/>
                          <a:cs typeface="Calibri"/>
                          <a:sym typeface="Calibri"/>
                        </a:rPr>
                        <a:t>Stasjoner</a:t>
                      </a:r>
                    </a:p>
                    <a:p>
                      <a:pPr marL="0" lvl="0" indent="0" algn="l" rtl="0">
                        <a:lnSpc>
                          <a:spcPct val="115000"/>
                        </a:lnSpc>
                        <a:spcBef>
                          <a:spcPts val="0"/>
                        </a:spcBef>
                        <a:spcAft>
                          <a:spcPts val="0"/>
                        </a:spcAft>
                        <a:buNone/>
                      </a:pPr>
                      <a:r>
                        <a:rPr lang="nb-NO" b="1" dirty="0">
                          <a:latin typeface="Calibri"/>
                          <a:ea typeface="Calibri"/>
                          <a:cs typeface="Calibri"/>
                          <a:sym typeface="Calibri"/>
                        </a:rPr>
                        <a:t>Stasjoner</a:t>
                      </a:r>
                    </a:p>
                    <a:p>
                      <a:pPr marL="0" lvl="0" indent="0" algn="l" rtl="0">
                        <a:lnSpc>
                          <a:spcPct val="115000"/>
                        </a:lnSpc>
                        <a:spcBef>
                          <a:spcPts val="0"/>
                        </a:spcBef>
                        <a:spcAft>
                          <a:spcPts val="0"/>
                        </a:spcAft>
                        <a:buNone/>
                      </a:pPr>
                      <a:endParaRPr lang="nb-NO" b="1" dirty="0">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nb-NO" b="1" dirty="0">
                          <a:latin typeface="Calibri"/>
                          <a:ea typeface="Calibri"/>
                          <a:cs typeface="Calibri"/>
                          <a:sym typeface="Calibri"/>
                        </a:rPr>
                        <a:t>Skriving/ Gym</a:t>
                      </a:r>
                    </a:p>
                    <a:p>
                      <a:pPr marL="0" lvl="0" indent="0" algn="l" rtl="0">
                        <a:lnSpc>
                          <a:spcPct val="115000"/>
                        </a:lnSpc>
                        <a:spcBef>
                          <a:spcPts val="0"/>
                        </a:spcBef>
                        <a:spcAft>
                          <a:spcPts val="0"/>
                        </a:spcAft>
                        <a:buNone/>
                      </a:pPr>
                      <a:r>
                        <a:rPr lang="nb-NO" b="1" dirty="0">
                          <a:latin typeface="Calibri"/>
                          <a:ea typeface="Calibri"/>
                          <a:cs typeface="Calibri"/>
                          <a:sym typeface="Calibri"/>
                        </a:rPr>
                        <a:t>Skriving/Gym</a:t>
                      </a:r>
                    </a:p>
                    <a:p>
                      <a:pPr marL="0" lvl="0" indent="0" algn="l" rtl="0">
                        <a:lnSpc>
                          <a:spcPct val="115000"/>
                        </a:lnSpc>
                        <a:spcBef>
                          <a:spcPts val="0"/>
                        </a:spcBef>
                        <a:spcAft>
                          <a:spcPts val="0"/>
                        </a:spcAft>
                        <a:buNone/>
                      </a:pPr>
                      <a:r>
                        <a:rPr lang="nb-NO" b="1" dirty="0">
                          <a:latin typeface="Calibri"/>
                          <a:ea typeface="Calibri"/>
                          <a:cs typeface="Calibri"/>
                          <a:sym typeface="Calibri"/>
                        </a:rPr>
                        <a:t>Matte</a:t>
                      </a:r>
                    </a:p>
                    <a:p>
                      <a:pPr marL="0" lvl="0" indent="0" algn="l" rtl="0">
                        <a:lnSpc>
                          <a:spcPct val="115000"/>
                        </a:lnSpc>
                        <a:spcBef>
                          <a:spcPts val="0"/>
                        </a:spcBef>
                        <a:spcAft>
                          <a:spcPts val="0"/>
                        </a:spcAft>
                        <a:buNone/>
                      </a:pPr>
                      <a:r>
                        <a:rPr lang="nb-NO" b="1" dirty="0">
                          <a:latin typeface="Calibri"/>
                          <a:ea typeface="Calibri"/>
                          <a:cs typeface="Calibri"/>
                          <a:sym typeface="Calibri"/>
                        </a:rPr>
                        <a:t>Lek</a:t>
                      </a:r>
                      <a:br>
                        <a:rPr lang="nb-NO" b="1" dirty="0">
                          <a:latin typeface="Calibri"/>
                          <a:ea typeface="Calibri"/>
                          <a:cs typeface="Calibri"/>
                          <a:sym typeface="Calibri"/>
                        </a:rPr>
                      </a:br>
                      <a:endParaRPr b="1" dirty="0">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nb-NO" b="1" dirty="0">
                          <a:latin typeface="Calibri"/>
                          <a:ea typeface="Calibri"/>
                          <a:cs typeface="Calibri"/>
                          <a:sym typeface="Calibri"/>
                        </a:rPr>
                        <a:t>Uteskole </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nb-NO" b="1" dirty="0">
                          <a:latin typeface="Calibri"/>
                          <a:ea typeface="Calibri"/>
                          <a:cs typeface="Calibri"/>
                          <a:sym typeface="Calibri"/>
                        </a:rPr>
                        <a:t>Karneval</a:t>
                      </a:r>
                    </a:p>
                    <a:p>
                      <a:pPr marL="0" lvl="0" indent="0" algn="l" rtl="0">
                        <a:lnSpc>
                          <a:spcPct val="115000"/>
                        </a:lnSpc>
                        <a:spcBef>
                          <a:spcPts val="0"/>
                        </a:spcBef>
                        <a:spcAft>
                          <a:spcPts val="0"/>
                        </a:spcAft>
                        <a:buNone/>
                      </a:pPr>
                      <a:r>
                        <a:rPr lang="nb-NO" b="1" dirty="0">
                          <a:latin typeface="Calibri"/>
                          <a:ea typeface="Calibri"/>
                          <a:cs typeface="Calibri"/>
                          <a:sym typeface="Calibri"/>
                        </a:rPr>
                        <a:t>Fellessamling i gymsalen</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74416">
                <a:tc>
                  <a:txBody>
                    <a:bodyPr/>
                    <a:lstStyle/>
                    <a:p>
                      <a:pPr marL="0" lvl="0" indent="0" algn="ctr" rtl="0">
                        <a:lnSpc>
                          <a:spcPct val="115000"/>
                        </a:lnSpc>
                        <a:spcBef>
                          <a:spcPts val="0"/>
                        </a:spcBef>
                        <a:spcAft>
                          <a:spcPts val="0"/>
                        </a:spcAft>
                        <a:buNone/>
                      </a:pPr>
                      <a:r>
                        <a:rPr lang="no-NO" dirty="0">
                          <a:latin typeface="Calibri"/>
                          <a:ea typeface="Calibri"/>
                          <a:cs typeface="Calibri"/>
                          <a:sym typeface="Calibri"/>
                        </a:rPr>
                        <a:t>DAGEN SLUTTER:</a:t>
                      </a:r>
                      <a:endParaRPr dirty="0">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no-NO" sz="1500" dirty="0">
                          <a:latin typeface="Calibri"/>
                          <a:ea typeface="Calibri"/>
                          <a:cs typeface="Calibri"/>
                          <a:sym typeface="Calibri"/>
                        </a:rPr>
                        <a:t>12.45</a:t>
                      </a:r>
                      <a:endParaRPr sz="1500" dirty="0">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no-NO" sz="1500" dirty="0">
                          <a:latin typeface="Calibri"/>
                          <a:ea typeface="Calibri"/>
                          <a:cs typeface="Calibri"/>
                          <a:sym typeface="Calibri"/>
                        </a:rPr>
                        <a:t>12.45</a:t>
                      </a:r>
                      <a:endParaRPr sz="1500" dirty="0">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no-NO" sz="1500">
                          <a:latin typeface="Calibri"/>
                          <a:ea typeface="Calibri"/>
                          <a:cs typeface="Calibri"/>
                          <a:sym typeface="Calibri"/>
                        </a:rPr>
                        <a:t>13.45</a:t>
                      </a:r>
                      <a:endParaRPr sz="1500">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no-NO" sz="1500" dirty="0">
                          <a:latin typeface="Calibri"/>
                          <a:ea typeface="Calibri"/>
                          <a:cs typeface="Calibri"/>
                          <a:sym typeface="Calibri"/>
                        </a:rPr>
                        <a:t>12.45</a:t>
                      </a:r>
                      <a:endParaRPr sz="1500" dirty="0">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no-NO" sz="1500" dirty="0">
                          <a:latin typeface="Calibri"/>
                          <a:ea typeface="Calibri"/>
                          <a:cs typeface="Calibri"/>
                          <a:sym typeface="Calibri"/>
                        </a:rPr>
                        <a:t>12.45</a:t>
                      </a:r>
                      <a:endParaRPr sz="1500" dirty="0">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97" name="Google Shape;97;p1"/>
          <p:cNvPicPr preferRelativeResize="0"/>
          <p:nvPr/>
        </p:nvPicPr>
        <p:blipFill>
          <a:blip r:embed="rId4">
            <a:alphaModFix/>
          </a:blip>
          <a:stretch>
            <a:fillRect/>
          </a:stretch>
        </p:blipFill>
        <p:spPr>
          <a:xfrm>
            <a:off x="384797" y="525076"/>
            <a:ext cx="1342274" cy="1342274"/>
          </a:xfrm>
          <a:prstGeom prst="rect">
            <a:avLst/>
          </a:prstGeom>
          <a:noFill/>
          <a:ln>
            <a:noFill/>
          </a:ln>
        </p:spPr>
      </p:pic>
      <p:pic>
        <p:nvPicPr>
          <p:cNvPr id="3" name="Bilde 2" descr="Et bilde som inneholder hjul, transport, sirkel, kunst&#10;&#10;Automatisk generert beskrivelse">
            <a:extLst>
              <a:ext uri="{FF2B5EF4-FFF2-40B4-BE49-F238E27FC236}">
                <a16:creationId xmlns:a16="http://schemas.microsoft.com/office/drawing/2014/main" id="{D0995797-EB17-05BB-3F27-050D9E037063}"/>
              </a:ext>
            </a:extLst>
          </p:cNvPr>
          <p:cNvPicPr>
            <a:picLocks noChangeAspect="1"/>
          </p:cNvPicPr>
          <p:nvPr/>
        </p:nvPicPr>
        <p:blipFill>
          <a:blip r:embed="rId5"/>
          <a:stretch>
            <a:fillRect/>
          </a:stretch>
        </p:blipFill>
        <p:spPr>
          <a:xfrm>
            <a:off x="384797" y="5515745"/>
            <a:ext cx="1085009" cy="1085009"/>
          </a:xfrm>
          <a:prstGeom prst="rect">
            <a:avLst/>
          </a:prstGeom>
        </p:spPr>
      </p:pic>
      <p:pic>
        <p:nvPicPr>
          <p:cNvPr id="5" name="Bilde 4" descr="Et bilde som inneholder transport, fartøy, tegning, sketch&#10;&#10;Automatisk generert beskrivelse">
            <a:extLst>
              <a:ext uri="{FF2B5EF4-FFF2-40B4-BE49-F238E27FC236}">
                <a16:creationId xmlns:a16="http://schemas.microsoft.com/office/drawing/2014/main" id="{FD6BD722-C691-91B1-F61E-F233E0473BDB}"/>
              </a:ext>
            </a:extLst>
          </p:cNvPr>
          <p:cNvPicPr>
            <a:picLocks noChangeAspect="1"/>
          </p:cNvPicPr>
          <p:nvPr/>
        </p:nvPicPr>
        <p:blipFill>
          <a:blip r:embed="rId6"/>
          <a:stretch>
            <a:fillRect/>
          </a:stretch>
        </p:blipFill>
        <p:spPr>
          <a:xfrm>
            <a:off x="471947" y="2846832"/>
            <a:ext cx="1410929" cy="14109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aphicFrame>
        <p:nvGraphicFramePr>
          <p:cNvPr id="104" name="Google Shape;104;p2"/>
          <p:cNvGraphicFramePr/>
          <p:nvPr>
            <p:extLst>
              <p:ext uri="{D42A27DB-BD31-4B8C-83A1-F6EECF244321}">
                <p14:modId xmlns:p14="http://schemas.microsoft.com/office/powerpoint/2010/main" val="3882333944"/>
              </p:ext>
            </p:extLst>
          </p:nvPr>
        </p:nvGraphicFramePr>
        <p:xfrm>
          <a:off x="58236" y="340469"/>
          <a:ext cx="9537000" cy="6431310"/>
        </p:xfrm>
        <a:graphic>
          <a:graphicData uri="http://schemas.openxmlformats.org/drawingml/2006/table">
            <a:tbl>
              <a:tblPr>
                <a:noFill/>
                <a:tableStyleId>{CA444385-0DCD-4A8F-BB13-186B9835C060}</a:tableStyleId>
              </a:tblPr>
              <a:tblGrid>
                <a:gridCol w="978950">
                  <a:extLst>
                    <a:ext uri="{9D8B030D-6E8A-4147-A177-3AD203B41FA5}">
                      <a16:colId xmlns:a16="http://schemas.microsoft.com/office/drawing/2014/main" val="20000"/>
                    </a:ext>
                  </a:extLst>
                </a:gridCol>
                <a:gridCol w="2619150">
                  <a:extLst>
                    <a:ext uri="{9D8B030D-6E8A-4147-A177-3AD203B41FA5}">
                      <a16:colId xmlns:a16="http://schemas.microsoft.com/office/drawing/2014/main" val="20001"/>
                    </a:ext>
                  </a:extLst>
                </a:gridCol>
                <a:gridCol w="5938900">
                  <a:extLst>
                    <a:ext uri="{9D8B030D-6E8A-4147-A177-3AD203B41FA5}">
                      <a16:colId xmlns:a16="http://schemas.microsoft.com/office/drawing/2014/main" val="20002"/>
                    </a:ext>
                  </a:extLst>
                </a:gridCol>
              </a:tblGrid>
              <a:tr h="331603">
                <a:tc gridSpan="2">
                  <a:txBody>
                    <a:bodyPr/>
                    <a:lstStyle/>
                    <a:p>
                      <a:pPr marL="0" marR="0" lvl="0" indent="0" algn="ctr" rtl="0">
                        <a:lnSpc>
                          <a:spcPct val="100000"/>
                        </a:lnSpc>
                        <a:spcBef>
                          <a:spcPts val="0"/>
                        </a:spcBef>
                        <a:spcAft>
                          <a:spcPts val="0"/>
                        </a:spcAft>
                        <a:buClr>
                          <a:srgbClr val="000000"/>
                        </a:buClr>
                        <a:buSzPts val="1600"/>
                        <a:buFont typeface="Arial"/>
                        <a:buNone/>
                      </a:pPr>
                      <a:r>
                        <a:rPr lang="no-NO" sz="1600" u="none" strike="noStrike" cap="none" dirty="0">
                          <a:latin typeface="Calibri"/>
                          <a:ea typeface="Calibri"/>
                          <a:cs typeface="Calibri"/>
                          <a:sym typeface="Calibri"/>
                        </a:rPr>
                        <a:t>LÆRINGSMÅL</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lumMod val="60000"/>
                        <a:lumOff val="40000"/>
                      </a:schemeClr>
                    </a:solidFill>
                  </a:tcPr>
                </a:tc>
                <a:tc hMerge="1">
                  <a:txBody>
                    <a:bodyPr/>
                    <a:lstStyle/>
                    <a:p>
                      <a:endParaRPr lang="nb-NO"/>
                    </a:p>
                  </a:txBody>
                  <a:tcPr/>
                </a:tc>
                <a:tc>
                  <a:txBody>
                    <a:bodyPr/>
                    <a:lstStyle/>
                    <a:p>
                      <a:pPr marL="0" marR="0" lvl="0" indent="0" algn="ctr" rtl="0">
                        <a:lnSpc>
                          <a:spcPct val="100000"/>
                        </a:lnSpc>
                        <a:spcBef>
                          <a:spcPts val="0"/>
                        </a:spcBef>
                        <a:spcAft>
                          <a:spcPts val="0"/>
                        </a:spcAft>
                        <a:buClr>
                          <a:srgbClr val="000000"/>
                        </a:buClr>
                        <a:buSzPts val="1600"/>
                        <a:buFont typeface="Arial"/>
                        <a:buNone/>
                      </a:pPr>
                      <a:r>
                        <a:rPr lang="no-NO" sz="1600" u="none" strike="noStrike" cap="none" dirty="0">
                          <a:latin typeface="Calibri"/>
                          <a:ea typeface="Calibri"/>
                          <a:cs typeface="Calibri"/>
                          <a:sym typeface="Calibri"/>
                        </a:rPr>
                        <a:t>UKENS INFO</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lumMod val="60000"/>
                        <a:lumOff val="40000"/>
                      </a:schemeClr>
                    </a:solidFill>
                  </a:tcPr>
                </a:tc>
                <a:extLst>
                  <a:ext uri="{0D108BD9-81ED-4DB2-BD59-A6C34878D82A}">
                    <a16:rowId xmlns:a16="http://schemas.microsoft.com/office/drawing/2014/main" val="10000"/>
                  </a:ext>
                </a:extLst>
              </a:tr>
              <a:tr h="512471">
                <a:tc>
                  <a:txBody>
                    <a:bodyPr/>
                    <a:lstStyle/>
                    <a:p>
                      <a:pPr marL="0" marR="0" lvl="0" indent="0" algn="l" rtl="0">
                        <a:lnSpc>
                          <a:spcPct val="100000"/>
                        </a:lnSpc>
                        <a:spcBef>
                          <a:spcPts val="0"/>
                        </a:spcBef>
                        <a:spcAft>
                          <a:spcPts val="0"/>
                        </a:spcAft>
                        <a:buClr>
                          <a:srgbClr val="000000"/>
                        </a:buClr>
                        <a:buSzPts val="1600"/>
                        <a:buFont typeface="Arial"/>
                        <a:buNone/>
                      </a:pPr>
                      <a:r>
                        <a:rPr lang="no-NO" sz="1400" u="none" strike="noStrike" cap="none" dirty="0">
                          <a:latin typeface="Calibri"/>
                          <a:ea typeface="Calibri"/>
                          <a:cs typeface="Calibri"/>
                          <a:sym typeface="Calibri"/>
                        </a:rPr>
                        <a:t>Lese</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75000"/>
                      </a:scheme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nb-NO" sz="1400" u="none" strike="noStrike" cap="none" dirty="0">
                          <a:latin typeface="Calibri"/>
                          <a:ea typeface="Calibri"/>
                          <a:cs typeface="Calibri"/>
                          <a:sym typeface="Calibri"/>
                        </a:rPr>
                        <a:t>Jeg fortsetter å øve på lesing. Jeg bruker BO blikket.  </a:t>
                      </a:r>
                      <a:r>
                        <a:rPr lang="nb-NO" sz="1400" b="1" u="none" strike="noStrike" cap="none" dirty="0">
                          <a:latin typeface="Calibri"/>
                          <a:ea typeface="Calibri"/>
                          <a:cs typeface="Calibri"/>
                          <a:sym typeface="Calibri"/>
                        </a:rPr>
                        <a:t>B</a:t>
                      </a:r>
                      <a:r>
                        <a:rPr lang="nb-NO" sz="1400" u="none" strike="noStrike" cap="none" dirty="0">
                          <a:latin typeface="Calibri"/>
                          <a:ea typeface="Calibri"/>
                          <a:cs typeface="Calibri"/>
                          <a:sym typeface="Calibri"/>
                        </a:rPr>
                        <a:t>ilde og </a:t>
                      </a:r>
                      <a:r>
                        <a:rPr lang="nb-NO" sz="1400" b="1" u="none" strike="noStrike" cap="none" dirty="0">
                          <a:latin typeface="Calibri"/>
                          <a:ea typeface="Calibri"/>
                          <a:cs typeface="Calibri"/>
                          <a:sym typeface="Calibri"/>
                        </a:rPr>
                        <a:t>O</a:t>
                      </a:r>
                      <a:r>
                        <a:rPr lang="nb-NO" sz="1400" u="none" strike="noStrike" cap="none" dirty="0">
                          <a:latin typeface="Calibri"/>
                          <a:ea typeface="Calibri"/>
                          <a:cs typeface="Calibri"/>
                          <a:sym typeface="Calibri"/>
                        </a:rPr>
                        <a:t>rd. </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40000"/>
                        <a:lumOff val="60000"/>
                      </a:schemeClr>
                    </a:solidFill>
                  </a:tcPr>
                </a:tc>
                <a:tc rowSpan="6">
                  <a:txBody>
                    <a:bodyPr/>
                    <a:lstStyle/>
                    <a:p>
                      <a:pPr marL="0" marR="0" lvl="0" indent="0" algn="l" rtl="0">
                        <a:lnSpc>
                          <a:spcPct val="100000"/>
                        </a:lnSpc>
                        <a:spcBef>
                          <a:spcPts val="0"/>
                        </a:spcBef>
                        <a:spcAft>
                          <a:spcPts val="0"/>
                        </a:spcAft>
                        <a:buClr>
                          <a:srgbClr val="000000"/>
                        </a:buClr>
                        <a:buSzPts val="1200"/>
                        <a:buFont typeface="Arial"/>
                        <a:buNone/>
                      </a:pPr>
                      <a:r>
                        <a:rPr lang="nb-NO" sz="1400" dirty="0">
                          <a:solidFill>
                            <a:schemeClr val="dk1"/>
                          </a:solidFill>
                          <a:latin typeface="Calibri"/>
                          <a:ea typeface="Calibri"/>
                          <a:cs typeface="Calibri"/>
                          <a:sym typeface="Calibri"/>
                        </a:rPr>
                        <a:t>Vi hadde en fantastisk fin </a:t>
                      </a:r>
                      <a:r>
                        <a:rPr lang="nb-NO" sz="1400" dirty="0" err="1">
                          <a:solidFill>
                            <a:schemeClr val="dk1"/>
                          </a:solidFill>
                          <a:latin typeface="Calibri"/>
                          <a:ea typeface="Calibri"/>
                          <a:cs typeface="Calibri"/>
                          <a:sym typeface="Calibri"/>
                        </a:rPr>
                        <a:t>lesekose</a:t>
                      </a:r>
                      <a:r>
                        <a:rPr lang="nb-NO" sz="1400" dirty="0">
                          <a:solidFill>
                            <a:schemeClr val="dk1"/>
                          </a:solidFill>
                          <a:latin typeface="Calibri"/>
                          <a:ea typeface="Calibri"/>
                          <a:cs typeface="Calibri"/>
                          <a:sym typeface="Calibri"/>
                        </a:rPr>
                        <a:t> dag. Tusen takk til dere som hadde mulighet og tid til å bake fantastiske boller til oss. Vi overhørte noen elever som satt og koste seg med bolle og en bok si: 2. klasse må ha de beste foreldrene &lt;3 .  Det er jeg helt enig i. Klapp til dere. </a:t>
                      </a:r>
                    </a:p>
                    <a:p>
                      <a:pPr marL="0" marR="0" lvl="0" indent="0" algn="l" rtl="0">
                        <a:lnSpc>
                          <a:spcPct val="100000"/>
                        </a:lnSpc>
                        <a:spcBef>
                          <a:spcPts val="0"/>
                        </a:spcBef>
                        <a:spcAft>
                          <a:spcPts val="0"/>
                        </a:spcAft>
                        <a:buClr>
                          <a:srgbClr val="000000"/>
                        </a:buClr>
                        <a:buSzPts val="1200"/>
                        <a:buFont typeface="Arial"/>
                        <a:buNone/>
                      </a:pPr>
                      <a:endParaRPr lang="nb-NO" sz="1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b-NO" sz="1400" dirty="0">
                          <a:solidFill>
                            <a:schemeClr val="dk1"/>
                          </a:solidFill>
                          <a:latin typeface="Calibri"/>
                          <a:ea typeface="Calibri"/>
                          <a:cs typeface="Calibri"/>
                          <a:sym typeface="Calibri"/>
                        </a:rPr>
                        <a:t>Nå er det en uke med vinterferie. Vi håper </a:t>
                      </a:r>
                    </a:p>
                    <a:p>
                      <a:pPr marL="0" marR="0" lvl="0" indent="0" algn="l" rtl="0">
                        <a:lnSpc>
                          <a:spcPct val="100000"/>
                        </a:lnSpc>
                        <a:spcBef>
                          <a:spcPts val="0"/>
                        </a:spcBef>
                        <a:spcAft>
                          <a:spcPts val="0"/>
                        </a:spcAft>
                        <a:buClr>
                          <a:srgbClr val="000000"/>
                        </a:buClr>
                        <a:buSzPts val="1200"/>
                        <a:buFont typeface="Arial"/>
                        <a:buNone/>
                      </a:pPr>
                      <a:r>
                        <a:rPr lang="nb-NO" sz="1400" dirty="0">
                          <a:solidFill>
                            <a:schemeClr val="dk1"/>
                          </a:solidFill>
                          <a:latin typeface="Calibri"/>
                          <a:ea typeface="Calibri"/>
                          <a:cs typeface="Calibri"/>
                          <a:sym typeface="Calibri"/>
                        </a:rPr>
                        <a:t>dere får slappet av og kos dere sammen. </a:t>
                      </a:r>
                    </a:p>
                    <a:p>
                      <a:pPr marL="0" marR="0" lvl="0" indent="0" algn="l" rtl="0">
                        <a:lnSpc>
                          <a:spcPct val="100000"/>
                        </a:lnSpc>
                        <a:spcBef>
                          <a:spcPts val="0"/>
                        </a:spcBef>
                        <a:spcAft>
                          <a:spcPts val="0"/>
                        </a:spcAft>
                        <a:buClr>
                          <a:srgbClr val="000000"/>
                        </a:buClr>
                        <a:buSzPts val="1200"/>
                        <a:buFont typeface="Arial"/>
                        <a:buNone/>
                      </a:pPr>
                      <a:r>
                        <a:rPr lang="nb-NO" sz="1400" dirty="0">
                          <a:solidFill>
                            <a:schemeClr val="dk1"/>
                          </a:solidFill>
                          <a:latin typeface="Calibri"/>
                          <a:ea typeface="Calibri"/>
                          <a:cs typeface="Calibri"/>
                          <a:sym typeface="Calibri"/>
                        </a:rPr>
                        <a:t>Vi starter opp igjen mandag 03.03. </a:t>
                      </a:r>
                    </a:p>
                    <a:p>
                      <a:pPr marL="0" marR="0" lvl="0" indent="0" algn="l" rtl="0">
                        <a:lnSpc>
                          <a:spcPct val="100000"/>
                        </a:lnSpc>
                        <a:spcBef>
                          <a:spcPts val="0"/>
                        </a:spcBef>
                        <a:spcAft>
                          <a:spcPts val="0"/>
                        </a:spcAft>
                        <a:buClr>
                          <a:srgbClr val="000000"/>
                        </a:buClr>
                        <a:buSzPts val="1200"/>
                        <a:buFont typeface="Arial"/>
                        <a:buNone/>
                      </a:pPr>
                      <a:r>
                        <a:rPr lang="nb-NO" sz="1400" dirty="0">
                          <a:solidFill>
                            <a:schemeClr val="dk1"/>
                          </a:solidFill>
                          <a:latin typeface="Calibri"/>
                          <a:ea typeface="Calibri"/>
                          <a:cs typeface="Calibri"/>
                          <a:sym typeface="Calibri"/>
                        </a:rPr>
                        <a:t>Denne dagen blir en rolig dag, der elevene </a:t>
                      </a:r>
                    </a:p>
                    <a:p>
                      <a:pPr marL="0" marR="0" lvl="0" indent="0" algn="l" rtl="0">
                        <a:lnSpc>
                          <a:spcPct val="100000"/>
                        </a:lnSpc>
                        <a:spcBef>
                          <a:spcPts val="0"/>
                        </a:spcBef>
                        <a:spcAft>
                          <a:spcPts val="0"/>
                        </a:spcAft>
                        <a:buClr>
                          <a:srgbClr val="000000"/>
                        </a:buClr>
                        <a:buSzPts val="1200"/>
                        <a:buFont typeface="Arial"/>
                        <a:buNone/>
                      </a:pPr>
                      <a:r>
                        <a:rPr lang="nb-NO" sz="1400" dirty="0">
                          <a:solidFill>
                            <a:schemeClr val="dk1"/>
                          </a:solidFill>
                          <a:latin typeface="Calibri"/>
                          <a:ea typeface="Calibri"/>
                          <a:cs typeface="Calibri"/>
                          <a:sym typeface="Calibri"/>
                        </a:rPr>
                        <a:t>skal få skrive om </a:t>
                      </a:r>
                      <a:r>
                        <a:rPr lang="nb-NO" sz="1400" dirty="0" err="1">
                          <a:solidFill>
                            <a:schemeClr val="dk1"/>
                          </a:solidFill>
                          <a:latin typeface="Calibri"/>
                          <a:ea typeface="Calibri"/>
                          <a:cs typeface="Calibri"/>
                          <a:sym typeface="Calibri"/>
                        </a:rPr>
                        <a:t>vintereferien</a:t>
                      </a:r>
                      <a:r>
                        <a:rPr lang="nb-NO" sz="1400" dirty="0">
                          <a:solidFill>
                            <a:schemeClr val="dk1"/>
                          </a:solidFill>
                          <a:latin typeface="Calibri"/>
                          <a:ea typeface="Calibri"/>
                          <a:cs typeface="Calibri"/>
                          <a:sym typeface="Calibri"/>
                        </a:rPr>
                        <a:t> og tanker om</a:t>
                      </a:r>
                    </a:p>
                    <a:p>
                      <a:pPr marL="0" marR="0" lvl="0" indent="0" algn="l" rtl="0">
                        <a:lnSpc>
                          <a:spcPct val="100000"/>
                        </a:lnSpc>
                        <a:spcBef>
                          <a:spcPts val="0"/>
                        </a:spcBef>
                        <a:spcAft>
                          <a:spcPts val="0"/>
                        </a:spcAft>
                        <a:buClr>
                          <a:srgbClr val="000000"/>
                        </a:buClr>
                        <a:buSzPts val="1200"/>
                        <a:buFont typeface="Arial"/>
                        <a:buNone/>
                      </a:pPr>
                      <a:r>
                        <a:rPr lang="nb-NO" sz="1400" dirty="0">
                          <a:solidFill>
                            <a:schemeClr val="dk1"/>
                          </a:solidFill>
                          <a:latin typeface="Calibri"/>
                          <a:ea typeface="Calibri"/>
                          <a:cs typeface="Calibri"/>
                          <a:sym typeface="Calibri"/>
                        </a:rPr>
                        <a:t>karnevalet på fredagen.  </a:t>
                      </a:r>
                    </a:p>
                    <a:p>
                      <a:pPr marL="0" marR="0" lvl="0" indent="0" algn="l" rtl="0">
                        <a:lnSpc>
                          <a:spcPct val="100000"/>
                        </a:lnSpc>
                        <a:spcBef>
                          <a:spcPts val="0"/>
                        </a:spcBef>
                        <a:spcAft>
                          <a:spcPts val="0"/>
                        </a:spcAft>
                        <a:buClr>
                          <a:srgbClr val="000000"/>
                        </a:buClr>
                        <a:buSzPts val="1200"/>
                        <a:buFont typeface="Arial"/>
                        <a:buNone/>
                      </a:pPr>
                      <a:r>
                        <a:rPr lang="nb-NO" sz="1400" dirty="0">
                          <a:solidFill>
                            <a:schemeClr val="dk1"/>
                          </a:solidFill>
                          <a:latin typeface="Calibri"/>
                          <a:ea typeface="Calibri"/>
                          <a:cs typeface="Calibri"/>
                          <a:sym typeface="Calibri"/>
                        </a:rPr>
                        <a:t>Som sagt er det karneval på fredag. Vi ønsker </a:t>
                      </a:r>
                    </a:p>
                    <a:p>
                      <a:pPr marL="0" marR="0" lvl="0" indent="0" algn="l" rtl="0">
                        <a:lnSpc>
                          <a:spcPct val="100000"/>
                        </a:lnSpc>
                        <a:spcBef>
                          <a:spcPts val="0"/>
                        </a:spcBef>
                        <a:spcAft>
                          <a:spcPts val="0"/>
                        </a:spcAft>
                        <a:buClr>
                          <a:srgbClr val="000000"/>
                        </a:buClr>
                        <a:buSzPts val="1200"/>
                        <a:buFont typeface="Arial"/>
                        <a:buNone/>
                      </a:pPr>
                      <a:r>
                        <a:rPr lang="nb-NO" sz="1400" dirty="0">
                          <a:solidFill>
                            <a:schemeClr val="dk1"/>
                          </a:solidFill>
                          <a:latin typeface="Calibri"/>
                          <a:ea typeface="Calibri"/>
                          <a:cs typeface="Calibri"/>
                          <a:sym typeface="Calibri"/>
                        </a:rPr>
                        <a:t>ikke at dere skal gå ut å kjøpe kostyme for denne dagen. Kanskje dere kan byttelåne litt, eller lage noe av det dere har i skapet. Hvis det er noen som ikke har kostyme, så har vi en del i utkledningen her på skolen. Gi en beskjed så fikser vi noe. </a:t>
                      </a:r>
                    </a:p>
                    <a:p>
                      <a:pPr marL="0" marR="0" lvl="0" indent="0" algn="l" rtl="0">
                        <a:lnSpc>
                          <a:spcPct val="100000"/>
                        </a:lnSpc>
                        <a:spcBef>
                          <a:spcPts val="0"/>
                        </a:spcBef>
                        <a:spcAft>
                          <a:spcPts val="0"/>
                        </a:spcAft>
                        <a:buClr>
                          <a:srgbClr val="000000"/>
                        </a:buClr>
                        <a:buSzPts val="1200"/>
                        <a:buFont typeface="Arial"/>
                        <a:buNone/>
                      </a:pPr>
                      <a:r>
                        <a:rPr lang="nb-NO" sz="1400" dirty="0">
                          <a:solidFill>
                            <a:schemeClr val="dk1"/>
                          </a:solidFill>
                          <a:latin typeface="Calibri"/>
                          <a:ea typeface="Calibri"/>
                          <a:cs typeface="Calibri"/>
                          <a:sym typeface="Calibri"/>
                        </a:rPr>
                        <a:t>Vi har spurt elevene hvilket tema de vil jobbe med etter vinterferien, og det var mange gode forslag.  Vi har landet på temaet Titanic, og vi starter smått med det allerede denne uken. Vi gleder oss til å se hvor dette ender. </a:t>
                      </a:r>
                    </a:p>
                    <a:p>
                      <a:pPr marL="0" marR="0" lvl="0" indent="0" algn="l" rtl="0">
                        <a:lnSpc>
                          <a:spcPct val="100000"/>
                        </a:lnSpc>
                        <a:spcBef>
                          <a:spcPts val="0"/>
                        </a:spcBef>
                        <a:spcAft>
                          <a:spcPts val="0"/>
                        </a:spcAft>
                        <a:buClr>
                          <a:srgbClr val="000000"/>
                        </a:buClr>
                        <a:buSzPts val="1200"/>
                        <a:buFont typeface="Arial"/>
                        <a:buNone/>
                      </a:pPr>
                      <a:endParaRPr lang="nb-NO" sz="14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nb-NO" sz="1400" dirty="0">
                          <a:solidFill>
                            <a:schemeClr val="dk1"/>
                          </a:solidFill>
                          <a:latin typeface="Calibri"/>
                          <a:ea typeface="Calibri"/>
                          <a:cs typeface="Calibri"/>
                          <a:sym typeface="Calibri"/>
                        </a:rPr>
                        <a:t>Monica er fortsatt sykemeldt, og er på jobb tirsdag, torsdag og fredag. </a:t>
                      </a:r>
                    </a:p>
                    <a:p>
                      <a:pPr marL="0" marR="0" lvl="0" indent="0" algn="l" rtl="0">
                        <a:lnSpc>
                          <a:spcPct val="100000"/>
                        </a:lnSpc>
                        <a:spcBef>
                          <a:spcPts val="0"/>
                        </a:spcBef>
                        <a:spcAft>
                          <a:spcPts val="0"/>
                        </a:spcAft>
                        <a:buClr>
                          <a:srgbClr val="000000"/>
                        </a:buClr>
                        <a:buSzPts val="1200"/>
                        <a:buFont typeface="Arial"/>
                        <a:buNone/>
                      </a:pPr>
                      <a:r>
                        <a:rPr lang="nb-NO" sz="1400" dirty="0">
                          <a:solidFill>
                            <a:schemeClr val="dk1"/>
                          </a:solidFill>
                          <a:latin typeface="Calibri"/>
                          <a:ea typeface="Calibri"/>
                          <a:cs typeface="Calibri"/>
                          <a:sym typeface="Calibri"/>
                        </a:rPr>
                        <a:t>Ha en riktig fin uke.  </a:t>
                      </a:r>
                    </a:p>
                    <a:p>
                      <a:pPr marL="0" marR="0" lvl="0" indent="0" algn="l" rtl="0">
                        <a:lnSpc>
                          <a:spcPct val="100000"/>
                        </a:lnSpc>
                        <a:spcBef>
                          <a:spcPts val="0"/>
                        </a:spcBef>
                        <a:spcAft>
                          <a:spcPts val="0"/>
                        </a:spcAft>
                        <a:buClr>
                          <a:srgbClr val="000000"/>
                        </a:buClr>
                        <a:buSzPts val="1200"/>
                        <a:buFont typeface="Arial"/>
                        <a:buNone/>
                      </a:pPr>
                      <a:r>
                        <a:rPr lang="nb-NO" sz="1400" dirty="0">
                          <a:solidFill>
                            <a:schemeClr val="dk1"/>
                          </a:solidFill>
                          <a:latin typeface="Calibri"/>
                          <a:ea typeface="Calibri"/>
                          <a:cs typeface="Calibri"/>
                          <a:sym typeface="Calibri"/>
                        </a:rPr>
                        <a:t>Vennlig hilsen oss </a:t>
                      </a:r>
                    </a:p>
                    <a:p>
                      <a:pPr marL="0" marR="0" lvl="0" indent="0" algn="l" rtl="0">
                        <a:lnSpc>
                          <a:spcPct val="100000"/>
                        </a:lnSpc>
                        <a:spcBef>
                          <a:spcPts val="0"/>
                        </a:spcBef>
                        <a:spcAft>
                          <a:spcPts val="0"/>
                        </a:spcAft>
                        <a:buClr>
                          <a:srgbClr val="000000"/>
                        </a:buClr>
                        <a:buSzPts val="1200"/>
                        <a:buFont typeface="Arial"/>
                        <a:buNone/>
                      </a:pPr>
                      <a:r>
                        <a:rPr lang="nb-NO" sz="1400" dirty="0">
                          <a:solidFill>
                            <a:schemeClr val="dk1"/>
                          </a:solidFill>
                          <a:latin typeface="Calibri"/>
                          <a:ea typeface="Calibri"/>
                          <a:cs typeface="Calibri"/>
                          <a:sym typeface="Calibri"/>
                        </a:rPr>
                        <a:t>på 2. trinn. </a:t>
                      </a: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34499">
                <a:tc>
                  <a:txBody>
                    <a:bodyPr/>
                    <a:lstStyle/>
                    <a:p>
                      <a:pPr marL="0" marR="0" lvl="0" indent="0" algn="l" rtl="0">
                        <a:lnSpc>
                          <a:spcPct val="100000"/>
                        </a:lnSpc>
                        <a:spcBef>
                          <a:spcPts val="0"/>
                        </a:spcBef>
                        <a:spcAft>
                          <a:spcPts val="0"/>
                        </a:spcAft>
                        <a:buClr>
                          <a:srgbClr val="000000"/>
                        </a:buClr>
                        <a:buSzPts val="1600"/>
                        <a:buFont typeface="Arial"/>
                        <a:buNone/>
                      </a:pPr>
                      <a:r>
                        <a:rPr lang="no-NO" sz="1400" u="none" strike="noStrike" cap="none" dirty="0">
                          <a:latin typeface="Calibri"/>
                          <a:ea typeface="Calibri"/>
                          <a:cs typeface="Calibri"/>
                          <a:sym typeface="Calibri"/>
                        </a:rPr>
                        <a:t>Skrive</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75000"/>
                      </a:scheme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nb-NO" sz="1400" u="none" strike="noStrike" cap="none" dirty="0">
                          <a:latin typeface="Calibri"/>
                          <a:ea typeface="Calibri"/>
                          <a:cs typeface="Calibri"/>
                          <a:sym typeface="Calibri"/>
                        </a:rPr>
                        <a:t>Jeg kan skrive enkle setninger, som starter med stor bokstav og slutter med punktum. Jeg skriver tydelige bokstaver.   </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40000"/>
                        <a:lumOff val="60000"/>
                      </a:schemeClr>
                    </a:solidFill>
                  </a:tcPr>
                </a:tc>
                <a:tc vMerge="1">
                  <a:txBody>
                    <a:bodyPr/>
                    <a:lstStyle/>
                    <a:p>
                      <a:endParaRPr lang="nb-NO"/>
                    </a:p>
                  </a:txBody>
                  <a:tcPr/>
                </a:tc>
                <a:extLst>
                  <a:ext uri="{0D108BD9-81ED-4DB2-BD59-A6C34878D82A}">
                    <a16:rowId xmlns:a16="http://schemas.microsoft.com/office/drawing/2014/main" val="10002"/>
                  </a:ext>
                </a:extLst>
              </a:tr>
              <a:tr h="512471">
                <a:tc>
                  <a:txBody>
                    <a:bodyPr/>
                    <a:lstStyle/>
                    <a:p>
                      <a:pPr marL="0" marR="0" lvl="0" indent="0" algn="l" rtl="0">
                        <a:lnSpc>
                          <a:spcPct val="100000"/>
                        </a:lnSpc>
                        <a:spcBef>
                          <a:spcPts val="0"/>
                        </a:spcBef>
                        <a:spcAft>
                          <a:spcPts val="0"/>
                        </a:spcAft>
                        <a:buClr>
                          <a:srgbClr val="000000"/>
                        </a:buClr>
                        <a:buSzPts val="1600"/>
                        <a:buFont typeface="Arial"/>
                        <a:buNone/>
                      </a:pPr>
                      <a:r>
                        <a:rPr lang="no-NO" sz="1400" u="none" strike="noStrike" cap="none" dirty="0">
                          <a:latin typeface="Calibri"/>
                          <a:ea typeface="Calibri"/>
                          <a:cs typeface="Calibri"/>
                          <a:sym typeface="Calibri"/>
                        </a:rPr>
                        <a:t>Regne</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75000"/>
                      </a:schemeClr>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nb-NO" sz="1400" u="none" strike="noStrike" cap="none" dirty="0">
                          <a:latin typeface="Calibri"/>
                          <a:ea typeface="Calibri"/>
                          <a:cs typeface="Calibri"/>
                          <a:sym typeface="Calibri"/>
                        </a:rPr>
                        <a:t>Vi jobber med tallene 0-100</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40000"/>
                        <a:lumOff val="60000"/>
                      </a:schemeClr>
                    </a:solidFill>
                  </a:tcPr>
                </a:tc>
                <a:tc vMerge="1">
                  <a:txBody>
                    <a:bodyPr/>
                    <a:lstStyle/>
                    <a:p>
                      <a:endParaRPr lang="nb-NO"/>
                    </a:p>
                  </a:txBody>
                  <a:tcPr/>
                </a:tc>
                <a:extLst>
                  <a:ext uri="{0D108BD9-81ED-4DB2-BD59-A6C34878D82A}">
                    <a16:rowId xmlns:a16="http://schemas.microsoft.com/office/drawing/2014/main" val="10003"/>
                  </a:ext>
                </a:extLst>
              </a:tr>
              <a:tr h="512471">
                <a:tc>
                  <a:txBody>
                    <a:bodyPr/>
                    <a:lstStyle/>
                    <a:p>
                      <a:pPr marL="0" marR="0" lvl="0" indent="0" algn="l" rtl="0">
                        <a:lnSpc>
                          <a:spcPct val="100000"/>
                        </a:lnSpc>
                        <a:spcBef>
                          <a:spcPts val="0"/>
                        </a:spcBef>
                        <a:spcAft>
                          <a:spcPts val="0"/>
                        </a:spcAft>
                        <a:buClr>
                          <a:srgbClr val="000000"/>
                        </a:buClr>
                        <a:buSzPts val="1800"/>
                        <a:buFont typeface="Arial"/>
                        <a:buNone/>
                      </a:pPr>
                      <a:r>
                        <a:rPr lang="no-NO" u="none" strike="noStrike" cap="none" dirty="0">
                          <a:latin typeface="Calibri"/>
                          <a:ea typeface="Calibri"/>
                          <a:cs typeface="Calibri"/>
                          <a:sym typeface="Calibri"/>
                        </a:rPr>
                        <a:t>Engelsk</a:t>
                      </a:r>
                      <a:endParaRPr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75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b-NO" sz="1400" u="none" strike="noStrike" cap="none">
                          <a:latin typeface="Calibri"/>
                          <a:ea typeface="Calibri"/>
                          <a:cs typeface="Calibri"/>
                          <a:sym typeface="Calibri"/>
                        </a:rPr>
                        <a:t>Telle til 100</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40000"/>
                        <a:lumOff val="60000"/>
                      </a:schemeClr>
                    </a:solidFill>
                  </a:tcPr>
                </a:tc>
                <a:tc vMerge="1">
                  <a:txBody>
                    <a:bodyPr/>
                    <a:lstStyle/>
                    <a:p>
                      <a:endParaRPr lang="nb-NO"/>
                    </a:p>
                  </a:txBody>
                  <a:tcPr/>
                </a:tc>
                <a:extLst>
                  <a:ext uri="{0D108BD9-81ED-4DB2-BD59-A6C34878D82A}">
                    <a16:rowId xmlns:a16="http://schemas.microsoft.com/office/drawing/2014/main" val="10004"/>
                  </a:ext>
                </a:extLst>
              </a:tr>
              <a:tr h="934499">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75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b-NO" sz="1400" u="none" strike="noStrike" cap="none" dirty="0">
                          <a:latin typeface="Calibri"/>
                          <a:ea typeface="Calibri"/>
                          <a:cs typeface="Calibri"/>
                          <a:sym typeface="Calibri"/>
                        </a:rPr>
                        <a:t>Jeg kan gi beskjed om noen blir ertet eller mobbet. </a:t>
                      </a:r>
                    </a:p>
                    <a:p>
                      <a:pPr marL="0" marR="0" lvl="0" indent="0" algn="l" rtl="0">
                        <a:lnSpc>
                          <a:spcPct val="100000"/>
                        </a:lnSpc>
                        <a:spcBef>
                          <a:spcPts val="0"/>
                        </a:spcBef>
                        <a:spcAft>
                          <a:spcPts val="0"/>
                        </a:spcAft>
                        <a:buClr>
                          <a:srgbClr val="000000"/>
                        </a:buClr>
                        <a:buSzPts val="1800"/>
                        <a:buFont typeface="Arial"/>
                        <a:buNone/>
                      </a:pPr>
                      <a:r>
                        <a:rPr lang="nb-NO" sz="1400" u="none" strike="noStrike" cap="none" dirty="0">
                          <a:latin typeface="Calibri"/>
                          <a:ea typeface="Calibri"/>
                          <a:cs typeface="Calibri"/>
                          <a:sym typeface="Calibri"/>
                        </a:rPr>
                        <a:t>Jeg kan rydde uten at vi blir bedt om det. </a:t>
                      </a: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40000"/>
                        <a:lumOff val="60000"/>
                      </a:schemeClr>
                    </a:solidFill>
                  </a:tcPr>
                </a:tc>
                <a:tc vMerge="1">
                  <a:txBody>
                    <a:bodyPr/>
                    <a:lstStyle/>
                    <a:p>
                      <a:endParaRPr lang="nb-NO"/>
                    </a:p>
                  </a:txBody>
                  <a:tcPr/>
                </a:tc>
                <a:extLst>
                  <a:ext uri="{0D108BD9-81ED-4DB2-BD59-A6C34878D82A}">
                    <a16:rowId xmlns:a16="http://schemas.microsoft.com/office/drawing/2014/main" val="10005"/>
                  </a:ext>
                </a:extLst>
              </a:tr>
              <a:tr h="1778504">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75000"/>
                      </a:schemeClr>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400" u="none" strike="noStrike" cap="none" dirty="0">
                          <a:latin typeface="Calibri"/>
                          <a:ea typeface="Calibri"/>
                          <a:cs typeface="Calibri"/>
                          <a:sym typeface="Calibri"/>
                        </a:rPr>
                        <a:t>Ukens sang:</a:t>
                      </a:r>
                      <a:endParaRPr lang="nb-NO" sz="14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400" u="none" strike="noStrike" cap="none" dirty="0">
                          <a:latin typeface="Calibri"/>
                          <a:ea typeface="Calibri"/>
                          <a:cs typeface="Calibri"/>
                          <a:sym typeface="Calibri"/>
                        </a:rPr>
                        <a:t>* Count 10-100 | Count by 10 Song | The Singing Walrus</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400" u="none" strike="noStrike" cap="none" dirty="0">
                          <a:latin typeface="Calibri"/>
                          <a:ea typeface="Calibri"/>
                          <a:cs typeface="Calibri"/>
                          <a:sym typeface="Calibri"/>
                        </a:rPr>
                        <a:t>En </a:t>
                      </a:r>
                      <a:r>
                        <a:rPr lang="en-US" sz="1400" u="none" strike="noStrike" cap="none" dirty="0" err="1">
                          <a:latin typeface="Calibri"/>
                          <a:ea typeface="Calibri"/>
                          <a:cs typeface="Calibri"/>
                          <a:sym typeface="Calibri"/>
                        </a:rPr>
                        <a:t>venn</a:t>
                      </a:r>
                      <a:r>
                        <a:rPr lang="en-US" sz="1400" u="none" strike="noStrike" cap="none" dirty="0">
                          <a:latin typeface="Calibri"/>
                          <a:ea typeface="Calibri"/>
                          <a:cs typeface="Calibri"/>
                          <a:sym typeface="Calibri"/>
                        </a:rPr>
                        <a:t>.</a:t>
                      </a:r>
                    </a:p>
                    <a:p>
                      <a:pPr marL="171450" marR="0" lvl="0" indent="-171450" algn="l" rtl="0">
                        <a:lnSpc>
                          <a:spcPct val="100000"/>
                        </a:lnSpc>
                        <a:spcBef>
                          <a:spcPts val="0"/>
                        </a:spcBef>
                        <a:spcAft>
                          <a:spcPts val="0"/>
                        </a:spcAft>
                        <a:buClr>
                          <a:srgbClr val="000000"/>
                        </a:buClr>
                        <a:buSzPts val="1800"/>
                        <a:buFont typeface="Arial" panose="020B0604020202020204" pitchFamily="34" charset="0"/>
                        <a:buChar char="•"/>
                      </a:pPr>
                      <a:r>
                        <a:rPr lang="en-US" sz="1400" u="none" strike="noStrike" cap="none" dirty="0" err="1">
                          <a:latin typeface="Calibri"/>
                          <a:ea typeface="Calibri"/>
                          <a:cs typeface="Calibri"/>
                          <a:sym typeface="Calibri"/>
                        </a:rPr>
                        <a:t>Smitte</a:t>
                      </a:r>
                      <a:r>
                        <a:rPr lang="en-US" sz="1400" u="none" strike="noStrike" cap="none" dirty="0">
                          <a:latin typeface="Calibri"/>
                          <a:ea typeface="Calibri"/>
                          <a:cs typeface="Calibri"/>
                          <a:sym typeface="Calibri"/>
                        </a:rPr>
                        <a:t> deg med glede. </a:t>
                      </a:r>
                      <a:endParaRPr lang="nb-NO" sz="12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lumMod val="40000"/>
                        <a:lumOff val="60000"/>
                      </a:schemeClr>
                    </a:solidFill>
                  </a:tcPr>
                </a:tc>
                <a:tc vMerge="1">
                  <a:txBody>
                    <a:bodyPr/>
                    <a:lstStyle/>
                    <a:p>
                      <a:endParaRPr lang="nb-NO"/>
                    </a:p>
                  </a:txBody>
                  <a:tcPr/>
                </a:tc>
                <a:extLst>
                  <a:ext uri="{0D108BD9-81ED-4DB2-BD59-A6C34878D82A}">
                    <a16:rowId xmlns:a16="http://schemas.microsoft.com/office/drawing/2014/main" val="10006"/>
                  </a:ext>
                </a:extLst>
              </a:tr>
              <a:tr h="874210">
                <a:tc gridSpan="3">
                  <a:txBody>
                    <a:bodyPr/>
                    <a:lstStyle/>
                    <a:p>
                      <a:pPr marL="0" marR="0" lvl="0" indent="0" algn="l" rtl="0">
                        <a:lnSpc>
                          <a:spcPct val="100000"/>
                        </a:lnSpc>
                        <a:spcBef>
                          <a:spcPts val="0"/>
                        </a:spcBef>
                        <a:spcAft>
                          <a:spcPts val="0"/>
                        </a:spcAft>
                        <a:buClr>
                          <a:schemeClr val="lt1"/>
                        </a:buClr>
                        <a:buSzPts val="1400"/>
                        <a:buFont typeface="Calibri"/>
                        <a:buNone/>
                      </a:pPr>
                      <a:r>
                        <a:rPr lang="no-NO" sz="1200" u="none" strike="noStrike" cap="none" dirty="0">
                          <a:latin typeface="Calibri"/>
                          <a:ea typeface="Calibri"/>
                          <a:cs typeface="Calibri"/>
                          <a:sym typeface="Calibri"/>
                        </a:rPr>
                        <a:t>KONTAKTINFORMASJON:                                                                            FAU:</a:t>
                      </a:r>
                      <a:r>
                        <a:rPr lang="no-NO" sz="1200" i="1" u="none" strike="noStrike" cap="none" dirty="0">
                          <a:solidFill>
                            <a:schemeClr val="dk1"/>
                          </a:solidFill>
                          <a:latin typeface="Calibri"/>
                          <a:ea typeface="Calibri"/>
                          <a:cs typeface="Calibri"/>
                          <a:sym typeface="Calibri"/>
                        </a:rPr>
                        <a:t> </a:t>
                      </a:r>
                      <a:r>
                        <a:rPr lang="no-NO" sz="1200" i="1"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fauhordvikskole@gmail.com</a:t>
                      </a:r>
                      <a:r>
                        <a:rPr lang="no-NO" sz="1200" i="1" u="none" strike="noStrike" cap="none" dirty="0">
                          <a:solidFill>
                            <a:schemeClr val="dk1"/>
                          </a:solidFill>
                          <a:latin typeface="Calibri"/>
                          <a:ea typeface="Calibri"/>
                          <a:cs typeface="Calibri"/>
                          <a:sym typeface="Calibri"/>
                        </a:rPr>
                        <a:t> </a:t>
                      </a:r>
                      <a:endParaRPr sz="12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o-NO" sz="1000" u="none" strike="noStrike" cap="none" dirty="0">
                          <a:latin typeface="Calibri"/>
                          <a:ea typeface="Calibri"/>
                          <a:cs typeface="Calibri"/>
                          <a:sym typeface="Calibri"/>
                        </a:rPr>
                        <a:t>Vi bruker Vigilo til standard kommunikasjon og fraværsmeldinger. Ved planlagt fravær er det ønskelig at </a:t>
                      </a:r>
                      <a:endParaRPr lang="nb-NO"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o-NO" sz="1000" u="none" strike="noStrike" cap="none" dirty="0">
                          <a:latin typeface="Calibri"/>
                          <a:ea typeface="Calibri"/>
                          <a:cs typeface="Calibri"/>
                          <a:sym typeface="Calibri"/>
                        </a:rPr>
                        <a:t>dette meldes i god tid. Ved sykdom og annet akutt fravær må det meldes i Vigilo senest kl. 08.00. </a:t>
                      </a:r>
                      <a:endParaRPr lang="nb-NO"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o-NO" sz="1000" u="none" strike="noStrike" cap="none" dirty="0">
                          <a:latin typeface="Calibri"/>
                          <a:ea typeface="Calibri"/>
                          <a:cs typeface="Calibri"/>
                          <a:sym typeface="Calibri"/>
                        </a:rPr>
                        <a:t>Hvis dere ikke har fått meldt inn før kl. 08.00, må dere ringe kontoret for å gi beskjed (tlf: 53 03 67 00)</a:t>
                      </a:r>
                      <a:endParaRPr sz="1000" u="none" strike="noStrike" cap="none" dirty="0"/>
                    </a:p>
                    <a:p>
                      <a:pPr marL="0" marR="0" lvl="0" indent="0" algn="l" rtl="0">
                        <a:lnSpc>
                          <a:spcPct val="100000"/>
                        </a:lnSpc>
                        <a:spcBef>
                          <a:spcPts val="0"/>
                        </a:spcBef>
                        <a:spcAft>
                          <a:spcPts val="0"/>
                        </a:spcAft>
                        <a:buClr>
                          <a:srgbClr val="000000"/>
                        </a:buClr>
                        <a:buSzPts val="1400"/>
                        <a:buFont typeface="Arial"/>
                        <a:buNone/>
                      </a:pPr>
                      <a:r>
                        <a:rPr lang="no-NO" sz="1000" u="none" strike="noStrike" cap="none" dirty="0">
                          <a:latin typeface="Calibri"/>
                          <a:ea typeface="Calibri"/>
                          <a:cs typeface="Calibri"/>
                          <a:sym typeface="Calibri"/>
                        </a:rPr>
                        <a:t>Dersom dere skal sende informasjon som inneholder personopplysninger ønsker vi at dere bruker kontaktskjemaet som ligger på skolens hjemmeside. </a:t>
                      </a:r>
                      <a:endParaRPr sz="10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5">
                        <a:lumMod val="60000"/>
                        <a:lumOff val="40000"/>
                      </a:schemeClr>
                    </a:solid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7"/>
                  </a:ext>
                </a:extLst>
              </a:tr>
            </a:tbl>
          </a:graphicData>
        </a:graphic>
      </p:graphicFrame>
      <p:grpSp>
        <p:nvGrpSpPr>
          <p:cNvPr id="105" name="Google Shape;105;p2"/>
          <p:cNvGrpSpPr/>
          <p:nvPr/>
        </p:nvGrpSpPr>
        <p:grpSpPr>
          <a:xfrm>
            <a:off x="209550" y="123825"/>
            <a:ext cx="9486900" cy="310754"/>
            <a:chOff x="209550" y="123825"/>
            <a:chExt cx="9486900" cy="310754"/>
          </a:xfrm>
        </p:grpSpPr>
        <p:sp>
          <p:nvSpPr>
            <p:cNvPr id="106" name="Google Shape;106;p2"/>
            <p:cNvSpPr txBox="1"/>
            <p:nvPr/>
          </p:nvSpPr>
          <p:spPr>
            <a:xfrm>
              <a:off x="209550" y="123825"/>
              <a:ext cx="1371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0" i="0" u="none" strike="noStrike" cap="none">
                  <a:solidFill>
                    <a:schemeClr val="dk1"/>
                  </a:solidFill>
                  <a:latin typeface="Calibri"/>
                  <a:ea typeface="Calibri"/>
                  <a:cs typeface="Calibri"/>
                  <a:sym typeface="Calibri"/>
                </a:rPr>
                <a:t>Hordvik skole</a:t>
              </a:r>
              <a:endParaRPr sz="1400" b="0" i="0" u="none" strike="noStrike" cap="none">
                <a:solidFill>
                  <a:srgbClr val="000000"/>
                </a:solidFill>
                <a:latin typeface="Arial"/>
                <a:ea typeface="Arial"/>
                <a:cs typeface="Arial"/>
                <a:sym typeface="Arial"/>
              </a:endParaRPr>
            </a:p>
          </p:txBody>
        </p:sp>
        <p:sp>
          <p:nvSpPr>
            <p:cNvPr id="107" name="Google Shape;107;p2"/>
            <p:cNvSpPr txBox="1"/>
            <p:nvPr/>
          </p:nvSpPr>
          <p:spPr>
            <a:xfrm>
              <a:off x="7934325" y="126802"/>
              <a:ext cx="17621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0" i="0" u="none" strike="noStrike" cap="none">
                  <a:solidFill>
                    <a:schemeClr val="dk1"/>
                  </a:solidFill>
                  <a:latin typeface="Calibri"/>
                  <a:ea typeface="Calibri"/>
                  <a:cs typeface="Calibri"/>
                  <a:sym typeface="Calibri"/>
                </a:rPr>
                <a:t>Aktiv læring i samspill</a:t>
              </a:r>
              <a:endParaRPr sz="1400" b="0" i="0" u="none" strike="noStrike" cap="none">
                <a:solidFill>
                  <a:srgbClr val="000000"/>
                </a:solidFill>
                <a:latin typeface="Arial"/>
                <a:ea typeface="Arial"/>
                <a:cs typeface="Arial"/>
                <a:sym typeface="Arial"/>
              </a:endParaRPr>
            </a:p>
          </p:txBody>
        </p:sp>
      </p:grpSp>
      <p:grpSp>
        <p:nvGrpSpPr>
          <p:cNvPr id="108" name="Google Shape;108;p2"/>
          <p:cNvGrpSpPr/>
          <p:nvPr/>
        </p:nvGrpSpPr>
        <p:grpSpPr>
          <a:xfrm>
            <a:off x="158939" y="3787970"/>
            <a:ext cx="635851" cy="530639"/>
            <a:chOff x="101867" y="3724977"/>
            <a:chExt cx="819818" cy="882046"/>
          </a:xfrm>
        </p:grpSpPr>
        <p:pic>
          <p:nvPicPr>
            <p:cNvPr id="109" name="Google Shape;109;p2"/>
            <p:cNvPicPr preferRelativeResize="0"/>
            <p:nvPr/>
          </p:nvPicPr>
          <p:blipFill rotWithShape="1">
            <a:blip r:embed="rId4">
              <a:alphaModFix/>
            </a:blip>
            <a:srcRect r="70986" b="18757"/>
            <a:stretch/>
          </p:blipFill>
          <p:spPr>
            <a:xfrm>
              <a:off x="101867" y="3724977"/>
              <a:ext cx="475650" cy="288758"/>
            </a:xfrm>
            <a:prstGeom prst="rect">
              <a:avLst/>
            </a:prstGeom>
            <a:noFill/>
            <a:ln>
              <a:noFill/>
            </a:ln>
          </p:spPr>
        </p:pic>
        <p:pic>
          <p:nvPicPr>
            <p:cNvPr id="110" name="Google Shape;110;p2"/>
            <p:cNvPicPr preferRelativeResize="0"/>
            <p:nvPr/>
          </p:nvPicPr>
          <p:blipFill rotWithShape="1">
            <a:blip r:embed="rId5">
              <a:alphaModFix/>
            </a:blip>
            <a:srcRect/>
            <a:stretch/>
          </p:blipFill>
          <p:spPr>
            <a:xfrm flipH="1">
              <a:off x="232362" y="4013735"/>
              <a:ext cx="689323" cy="593288"/>
            </a:xfrm>
            <a:prstGeom prst="rect">
              <a:avLst/>
            </a:prstGeom>
            <a:noFill/>
            <a:ln>
              <a:noFill/>
            </a:ln>
          </p:spPr>
        </p:pic>
      </p:grpSp>
      <p:pic>
        <p:nvPicPr>
          <p:cNvPr id="111" name="Google Shape;111;p2"/>
          <p:cNvPicPr preferRelativeResize="0"/>
          <p:nvPr/>
        </p:nvPicPr>
        <p:blipFill rotWithShape="1">
          <a:blip r:embed="rId6">
            <a:alphaModFix/>
          </a:blip>
          <a:srcRect/>
          <a:stretch/>
        </p:blipFill>
        <p:spPr>
          <a:xfrm>
            <a:off x="260150" y="4794677"/>
            <a:ext cx="534639" cy="505557"/>
          </a:xfrm>
          <a:prstGeom prst="rect">
            <a:avLst/>
          </a:prstGeom>
          <a:noFill/>
          <a:ln>
            <a:noFill/>
          </a:ln>
        </p:spPr>
      </p:pic>
      <p:sp>
        <p:nvSpPr>
          <p:cNvPr id="113" name="Google Shape;113;p2"/>
          <p:cNvSpPr txBox="1"/>
          <p:nvPr/>
        </p:nvSpPr>
        <p:spPr>
          <a:xfrm>
            <a:off x="1438800" y="1322850"/>
            <a:ext cx="18105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3" name="Bilde 2" descr="Et bilde som inneholder tegnefilm, tegning, illustrasjon, clip art&#10;&#10;Automatisk generert beskrivelse">
            <a:extLst>
              <a:ext uri="{FF2B5EF4-FFF2-40B4-BE49-F238E27FC236}">
                <a16:creationId xmlns:a16="http://schemas.microsoft.com/office/drawing/2014/main" id="{2191E575-A73D-FBF9-EBF2-DCA080AB62A5}"/>
              </a:ext>
            </a:extLst>
          </p:cNvPr>
          <p:cNvPicPr>
            <a:picLocks noChangeAspect="1"/>
          </p:cNvPicPr>
          <p:nvPr/>
        </p:nvPicPr>
        <p:blipFill>
          <a:blip r:embed="rId7"/>
          <a:stretch>
            <a:fillRect/>
          </a:stretch>
        </p:blipFill>
        <p:spPr>
          <a:xfrm>
            <a:off x="7203881" y="1322850"/>
            <a:ext cx="2299530" cy="1971368"/>
          </a:xfrm>
          <a:prstGeom prst="rect">
            <a:avLst/>
          </a:prstGeom>
        </p:spPr>
      </p:pic>
    </p:spTree>
  </p:cSld>
  <p:clrMapOvr>
    <a:masterClrMapping/>
  </p:clrMapOvr>
</p:sld>
</file>

<file path=ppt/theme/theme1.xml><?xml version="1.0" encoding="utf-8"?>
<a:theme xmlns:a="http://schemas.openxmlformats.org/drawingml/2006/main" name="Office-tema">
  <a:themeElements>
    <a:clrScheme name="Office-tem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82052</TotalTime>
  <Words>549</Words>
  <Application>Microsoft Office PowerPoint</Application>
  <PresentationFormat>A4 (210 x 297 mm)</PresentationFormat>
  <Paragraphs>73</Paragraphs>
  <Slides>2</Slides>
  <Notes>2</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vt:i4>
      </vt:variant>
    </vt:vector>
  </HeadingPairs>
  <TitlesOfParts>
    <vt:vector size="5" baseType="lpstr">
      <vt:lpstr>Arial</vt:lpstr>
      <vt:lpstr>Calibri</vt:lpstr>
      <vt:lpstr>Office-tema</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Solheim, Hilde Karin</dc:creator>
  <cp:lastModifiedBy>Haugen, Monica</cp:lastModifiedBy>
  <cp:revision>42</cp:revision>
  <cp:lastPrinted>2024-12-04T12:27:48Z</cp:lastPrinted>
  <dcterms:created xsi:type="dcterms:W3CDTF">2023-08-08T10:59:37Z</dcterms:created>
  <dcterms:modified xsi:type="dcterms:W3CDTF">2025-02-21T13:33:09Z</dcterms:modified>
</cp:coreProperties>
</file>